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316" r:id="rId3"/>
    <p:sldId id="317" r:id="rId4"/>
    <p:sldId id="318" r:id="rId5"/>
    <p:sldId id="320" r:id="rId6"/>
    <p:sldId id="258" r:id="rId7"/>
    <p:sldId id="261" r:id="rId8"/>
    <p:sldId id="259" r:id="rId9"/>
    <p:sldId id="260" r:id="rId10"/>
    <p:sldId id="264" r:id="rId11"/>
    <p:sldId id="265" r:id="rId12"/>
    <p:sldId id="266" r:id="rId13"/>
    <p:sldId id="263" r:id="rId14"/>
    <p:sldId id="267" r:id="rId15"/>
    <p:sldId id="268" r:id="rId16"/>
    <p:sldId id="270" r:id="rId17"/>
    <p:sldId id="269" r:id="rId18"/>
    <p:sldId id="271" r:id="rId19"/>
    <p:sldId id="262" r:id="rId20"/>
    <p:sldId id="330" r:id="rId21"/>
    <p:sldId id="308" r:id="rId22"/>
    <p:sldId id="307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9" r:id="rId33"/>
    <p:sldId id="302" r:id="rId34"/>
    <p:sldId id="295" r:id="rId35"/>
    <p:sldId id="296" r:id="rId36"/>
    <p:sldId id="351" r:id="rId37"/>
    <p:sldId id="297" r:id="rId38"/>
    <p:sldId id="298" r:id="rId39"/>
    <p:sldId id="299" r:id="rId40"/>
    <p:sldId id="300" r:id="rId41"/>
    <p:sldId id="301" r:id="rId42"/>
    <p:sldId id="303" r:id="rId43"/>
    <p:sldId id="347" r:id="rId44"/>
    <p:sldId id="304" r:id="rId45"/>
    <p:sldId id="305" r:id="rId46"/>
    <p:sldId id="344" r:id="rId47"/>
    <p:sldId id="345" r:id="rId48"/>
    <p:sldId id="343" r:id="rId49"/>
    <p:sldId id="346" r:id="rId50"/>
    <p:sldId id="309" r:id="rId51"/>
    <p:sldId id="311" r:id="rId52"/>
    <p:sldId id="348" r:id="rId53"/>
    <p:sldId id="349" r:id="rId54"/>
    <p:sldId id="350" r:id="rId55"/>
    <p:sldId id="352" r:id="rId56"/>
    <p:sldId id="326" r:id="rId57"/>
    <p:sldId id="325" r:id="rId58"/>
    <p:sldId id="321" r:id="rId59"/>
    <p:sldId id="323" r:id="rId60"/>
    <p:sldId id="322" r:id="rId61"/>
    <p:sldId id="324" r:id="rId62"/>
    <p:sldId id="353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35" autoAdjust="0"/>
    <p:restoredTop sz="94638" autoAdjust="0"/>
  </p:normalViewPr>
  <p:slideViewPr>
    <p:cSldViewPr>
      <p:cViewPr varScale="1">
        <p:scale>
          <a:sx n="69" d="100"/>
          <a:sy n="69" d="100"/>
        </p:scale>
        <p:origin x="151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643050"/>
            <a:ext cx="8229600" cy="4525963"/>
          </a:xfrm>
        </p:spPr>
        <p:txBody>
          <a:bodyPr/>
          <a:lstStyle>
            <a:lvl1pPr algn="l">
              <a:defRPr b="1">
                <a:solidFill>
                  <a:schemeClr val="bg2"/>
                </a:solidFill>
              </a:defRPr>
            </a:lvl1pPr>
            <a:lvl2pPr algn="l">
              <a:defRPr b="1">
                <a:solidFill>
                  <a:schemeClr val="bg2"/>
                </a:solidFill>
              </a:defRPr>
            </a:lvl2pPr>
            <a:lvl3pPr algn="l">
              <a:defRPr b="1">
                <a:solidFill>
                  <a:schemeClr val="bg2"/>
                </a:solidFill>
              </a:defRPr>
            </a:lvl3pPr>
            <a:lvl4pPr algn="l">
              <a:defRPr b="1">
                <a:solidFill>
                  <a:schemeClr val="bg2"/>
                </a:solidFill>
              </a:defRPr>
            </a:lvl4pPr>
            <a:lvl5pPr algn="l"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a-I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7030A0"/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8000" b="1" baseline="-25000" dirty="0">
                <a:solidFill>
                  <a:srgbClr val="FFFF00"/>
                </a:solidFill>
              </a:rPr>
              <a:t>ECG in Acute</a:t>
            </a:r>
          </a:p>
          <a:p>
            <a:pPr algn="ctr">
              <a:buNone/>
            </a:pPr>
            <a:r>
              <a:rPr lang="en-US" sz="8000" b="1" baseline="-25000">
                <a:solidFill>
                  <a:srgbClr val="FFFF00"/>
                </a:solidFill>
              </a:rPr>
              <a:t>Coronary</a:t>
            </a:r>
            <a:endParaRPr lang="en-GB" sz="8000" b="1" baseline="-2500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en-US" sz="8000" b="1" baseline="-25000">
                <a:solidFill>
                  <a:srgbClr val="FFFF00"/>
                </a:solidFill>
              </a:rPr>
              <a:t>Syndrom</a:t>
            </a:r>
            <a:r>
              <a:rPr lang="en-GB" sz="8000" b="1" baseline="-25000">
                <a:solidFill>
                  <a:srgbClr val="FFFF00"/>
                </a:solidFill>
              </a:rPr>
              <a:t>e</a:t>
            </a:r>
          </a:p>
          <a:p>
            <a:pPr algn="ctr">
              <a:buNone/>
            </a:pPr>
            <a:endParaRPr lang="en-GB" sz="4400" b="1" i="1" baseline="-25000">
              <a:solidFill>
                <a:schemeClr val="bg1">
                  <a:lumMod val="90000"/>
                </a:schemeClr>
              </a:solidFill>
            </a:endParaRPr>
          </a:p>
          <a:p>
            <a:pPr algn="ctr">
              <a:buNone/>
            </a:pPr>
            <a:r>
              <a:rPr lang="en-GB" sz="4400" b="1" i="1" baseline="-25000">
                <a:solidFill>
                  <a:schemeClr val="bg1">
                    <a:lumMod val="90000"/>
                  </a:schemeClr>
                </a:solidFill>
              </a:rPr>
              <a:t>By :  M.Teherioun MD</a:t>
            </a:r>
          </a:p>
          <a:p>
            <a:pPr algn="ctr">
              <a:buNone/>
            </a:pPr>
            <a:endParaRPr lang="fa-IR" sz="4400" b="1" i="1" baseline="-25000" dirty="0">
              <a:solidFill>
                <a:schemeClr val="bg1">
                  <a:lumMod val="9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75234"/>
            <a:ext cx="8976416" cy="678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16632"/>
            <a:ext cx="9002235" cy="6609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74323"/>
            <a:ext cx="9144000" cy="678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 segment</a:t>
            </a:r>
            <a:endParaRPr lang="fa-IR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90600" y="1295400"/>
            <a:ext cx="7086600" cy="5369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Coronary Syndrome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/>
              <a:t>-</a:t>
            </a:r>
            <a:r>
              <a:rPr lang="en-US" b="1" dirty="0">
                <a:solidFill>
                  <a:srgbClr val="FFFF00"/>
                </a:solidFill>
              </a:rPr>
              <a:t>STEMI</a:t>
            </a:r>
            <a:r>
              <a:rPr lang="en-US" b="1" dirty="0"/>
              <a:t>: ST elevation, elevated cardiac enzymes</a:t>
            </a:r>
          </a:p>
          <a:p>
            <a:pPr>
              <a:buNone/>
            </a:pPr>
            <a:r>
              <a:rPr lang="en-US" b="1" dirty="0"/>
              <a:t>-</a:t>
            </a:r>
            <a:r>
              <a:rPr lang="en-US" b="1" dirty="0">
                <a:solidFill>
                  <a:srgbClr val="FFFF00"/>
                </a:solidFill>
              </a:rPr>
              <a:t>NSTEMI</a:t>
            </a:r>
            <a:r>
              <a:rPr lang="en-US" b="1" dirty="0"/>
              <a:t>: ST depression, T-wave inversion, elevated cardiac</a:t>
            </a:r>
          </a:p>
          <a:p>
            <a:pPr>
              <a:buNone/>
            </a:pPr>
            <a:r>
              <a:rPr lang="en-US" dirty="0"/>
              <a:t>enzymes</a:t>
            </a:r>
          </a:p>
          <a:p>
            <a:pPr>
              <a:buNone/>
            </a:pPr>
            <a:r>
              <a:rPr lang="en-US" b="1" dirty="0"/>
              <a:t>-</a:t>
            </a:r>
            <a:r>
              <a:rPr lang="en-US" b="1" dirty="0">
                <a:solidFill>
                  <a:srgbClr val="FFFF00"/>
                </a:solidFill>
              </a:rPr>
              <a:t>Unstable Angina</a:t>
            </a:r>
            <a:r>
              <a:rPr lang="en-US" b="1" dirty="0"/>
              <a:t>: Non specific EKG changes, normal cardiac</a:t>
            </a:r>
          </a:p>
          <a:p>
            <a:pPr>
              <a:buNone/>
            </a:pPr>
            <a:r>
              <a:rPr lang="en-US" dirty="0"/>
              <a:t>enzymes</a:t>
            </a:r>
            <a:endParaRPr lang="fa-I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Evaluating for ST Segment</a:t>
            </a:r>
            <a:br>
              <a:rPr lang="en-US" dirty="0"/>
            </a:br>
            <a:r>
              <a:rPr lang="en-US" dirty="0"/>
              <a:t>Elevation</a:t>
            </a:r>
            <a:endParaRPr lang="fa-IR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20285"/>
            <a:ext cx="8229600" cy="408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 ELEVATION</a:t>
            </a:r>
            <a:endParaRPr lang="fa-IR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2286000"/>
            <a:ext cx="7577546" cy="4031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Evaluating for ST Segment</a:t>
            </a:r>
            <a:br>
              <a:rPr lang="en-US" dirty="0"/>
            </a:br>
            <a:r>
              <a:rPr lang="en-US" dirty="0"/>
              <a:t>Elevation</a:t>
            </a:r>
            <a:endParaRPr lang="fa-I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473851"/>
            <a:ext cx="4839157" cy="5384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AMI</a:t>
            </a:r>
            <a:endParaRPr lang="fa-I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85860"/>
            <a:ext cx="8429683" cy="5202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Coronary Circulation</a:t>
            </a:r>
            <a:endParaRPr lang="fa-I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52044" y="1600200"/>
            <a:ext cx="6720356" cy="513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C8FE0-A0FE-584C-A4E3-0566495DF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Case1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C11CF-BD5F-F941-BE4F-20D942A2A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55 years old woman admitted in Ed with with low threshold angina respect or included hypertension electrocardiogram was normal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Coronary arteries</a:t>
            </a:r>
            <a:endParaRPr lang="fa-I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63" y="1973129"/>
            <a:ext cx="8229600" cy="3865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10D42-BE10-0947-A3AF-12EC4C60F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Myocardium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5783C2E-8788-4E47-A60B-3545A0B21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27601"/>
            <a:ext cx="8229600" cy="387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1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FEDED-A58A-524E-8627-03CB52174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ECG SURFING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032BC18-4FAC-3E4C-AC7A-62087198FE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232203"/>
            <a:ext cx="8791816" cy="562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1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678973" cy="6272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7" y="153588"/>
            <a:ext cx="8682627" cy="620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9285" y="105828"/>
            <a:ext cx="8686998" cy="6109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Anterior Wall MI V3, V4</a:t>
            </a:r>
            <a:endParaRPr lang="fa-IR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228006"/>
            <a:ext cx="6786609" cy="563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Posterior MI – Reciprocal Changes ST</a:t>
            </a:r>
            <a:br>
              <a:rPr lang="en-US" dirty="0"/>
            </a:br>
            <a:r>
              <a:rPr lang="en-US" dirty="0"/>
              <a:t>Depression V1, V2, V3</a:t>
            </a:r>
            <a:endParaRPr lang="fa-IR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981200"/>
            <a:ext cx="917619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1585" y="1214422"/>
            <a:ext cx="8690328" cy="542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00108"/>
            <a:ext cx="8534318" cy="5656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5065D-9EE0-BB42-9199-1DF0DC3B8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EKG during chest pain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EAAE50D-E311-6F4B-84B0-AF4C638242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11" y="1600200"/>
            <a:ext cx="688537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4878" y="928670"/>
            <a:ext cx="8781535" cy="5233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i="0" dirty="0">
                <a:solidFill>
                  <a:srgbClr val="FFFF00"/>
                </a:solidFill>
                <a:effectLst/>
                <a:latin typeface="proxima_nova_rgregular"/>
              </a:rPr>
              <a:t>Alternative causes of ST-segment </a:t>
            </a:r>
            <a:r>
              <a:rPr lang="en-GB" b="1" i="0" dirty="0" smtClean="0">
                <a:solidFill>
                  <a:srgbClr val="FFFF00"/>
                </a:solidFill>
                <a:effectLst/>
                <a:latin typeface="proxima_nova_rgregular"/>
              </a:rPr>
              <a:t>elevation</a:t>
            </a:r>
            <a:endParaRPr lang="fa-IR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en-GB" i="0" dirty="0" smtClean="0">
                <a:solidFill>
                  <a:schemeClr val="bg2"/>
                </a:solidFill>
                <a:effectLst/>
                <a:latin typeface="proxima_nova_rgregular"/>
              </a:rPr>
              <a:t>Left ventricular aneurysm</a:t>
            </a:r>
            <a:endParaRPr lang="fa-IR" i="0" dirty="0" smtClean="0">
              <a:solidFill>
                <a:schemeClr val="bg2"/>
              </a:solidFill>
              <a:effectLst/>
              <a:latin typeface="proxima_nova_rgregular"/>
            </a:endParaRPr>
          </a:p>
          <a:p>
            <a:pPr marL="0" indent="0" algn="l">
              <a:buNone/>
            </a:pPr>
            <a:r>
              <a:rPr lang="en-GB" i="0" dirty="0" err="1" smtClean="0">
                <a:solidFill>
                  <a:schemeClr val="bg2"/>
                </a:solidFill>
                <a:effectLst/>
                <a:latin typeface="proxima_nova_rgregular"/>
              </a:rPr>
              <a:t>Pericarditis</a:t>
            </a:r>
            <a:endParaRPr lang="fa-IR" dirty="0" smtClean="0">
              <a:latin typeface="proxima_nova_rgregular"/>
            </a:endParaRPr>
          </a:p>
          <a:p>
            <a:pPr marL="0" indent="0" algn="l">
              <a:buNone/>
            </a:pPr>
            <a:r>
              <a:rPr lang="en-GB" i="0" dirty="0" err="1" smtClean="0">
                <a:solidFill>
                  <a:schemeClr val="bg2"/>
                </a:solidFill>
                <a:effectLst/>
                <a:latin typeface="proxima_nova_rgregular"/>
              </a:rPr>
              <a:t>Prinzmetal</a:t>
            </a:r>
            <a:r>
              <a:rPr lang="en-GB" i="0" dirty="0" smtClean="0">
                <a:solidFill>
                  <a:schemeClr val="bg2"/>
                </a:solidFill>
                <a:effectLst/>
                <a:latin typeface="proxima_nova_rgregular"/>
              </a:rPr>
              <a:t> angina,</a:t>
            </a:r>
            <a:endParaRPr lang="fa-IR" i="0" dirty="0" smtClean="0">
              <a:solidFill>
                <a:schemeClr val="bg2"/>
              </a:solidFill>
              <a:effectLst/>
              <a:latin typeface="proxima_nova_rgregular"/>
            </a:endParaRPr>
          </a:p>
          <a:p>
            <a:pPr marL="0" indent="0" algn="l">
              <a:buNone/>
            </a:pPr>
            <a:r>
              <a:rPr lang="en-GB" i="0" dirty="0" smtClean="0">
                <a:solidFill>
                  <a:schemeClr val="bg2"/>
                </a:solidFill>
                <a:effectLst/>
                <a:latin typeface="proxima_nova_rgregular"/>
              </a:rPr>
              <a:t>Early repolarization,</a:t>
            </a:r>
            <a:endParaRPr lang="fa-IR" i="0" dirty="0" smtClean="0">
              <a:solidFill>
                <a:schemeClr val="bg2"/>
              </a:solidFill>
              <a:effectLst/>
              <a:latin typeface="proxima_nova_rgregular"/>
            </a:endParaRPr>
          </a:p>
          <a:p>
            <a:pPr marL="0" indent="0" algn="l">
              <a:buNone/>
            </a:pPr>
            <a:r>
              <a:rPr lang="en-GB" i="0" dirty="0" smtClean="0">
                <a:solidFill>
                  <a:schemeClr val="bg2"/>
                </a:solidFill>
                <a:effectLst/>
                <a:latin typeface="proxima_nova_rgregular"/>
              </a:rPr>
              <a:t>Wolff-</a:t>
            </a:r>
            <a:r>
              <a:rPr lang="en-GB" i="0" dirty="0" err="1" smtClean="0">
                <a:solidFill>
                  <a:schemeClr val="bg2"/>
                </a:solidFill>
                <a:effectLst/>
                <a:latin typeface="proxima_nova_rgregular"/>
              </a:rPr>
              <a:t>parkinson</a:t>
            </a:r>
            <a:r>
              <a:rPr lang="en-GB" i="0" dirty="0" smtClean="0">
                <a:solidFill>
                  <a:schemeClr val="bg2"/>
                </a:solidFill>
                <a:effectLst/>
                <a:latin typeface="proxima_nova_rgregular"/>
              </a:rPr>
              <a:t>-white syndrome, and Drug therapy (</a:t>
            </a:r>
            <a:r>
              <a:rPr lang="en-GB" i="0" dirty="0" err="1" smtClean="0">
                <a:solidFill>
                  <a:schemeClr val="bg2"/>
                </a:solidFill>
                <a:effectLst/>
                <a:latin typeface="proxima_nova_rgregular"/>
              </a:rPr>
              <a:t>eg</a:t>
            </a:r>
            <a:r>
              <a:rPr lang="en-GB" i="0" dirty="0" smtClean="0">
                <a:solidFill>
                  <a:schemeClr val="bg2"/>
                </a:solidFill>
                <a:effectLst/>
                <a:latin typeface="proxima_nova_rgregular"/>
              </a:rPr>
              <a:t>, with tricyclic antidepressants, </a:t>
            </a:r>
            <a:r>
              <a:rPr lang="en-GB" i="0" dirty="0" err="1" smtClean="0">
                <a:solidFill>
                  <a:schemeClr val="bg2"/>
                </a:solidFill>
                <a:effectLst/>
                <a:latin typeface="proxima_nova_rgregular"/>
              </a:rPr>
              <a:t>phenothiazines</a:t>
            </a:r>
            <a:r>
              <a:rPr lang="en-GB" i="0" dirty="0" smtClean="0">
                <a:solidFill>
                  <a:schemeClr val="bg2"/>
                </a:solidFill>
                <a:effectLst/>
                <a:latin typeface="proxima_nova_rgregular"/>
              </a:rPr>
              <a:t>)</a:t>
            </a:r>
            <a:r>
              <a:rPr lang="fa-IR" i="0" dirty="0" smtClean="0">
                <a:solidFill>
                  <a:schemeClr val="bg2"/>
                </a:solidFill>
                <a:effectLst/>
                <a:latin typeface="proxima_nova_rgregular"/>
              </a:rPr>
              <a:t>      </a:t>
            </a:r>
          </a:p>
          <a:p>
            <a:pPr marL="0" indent="0" algn="l">
              <a:buNone/>
            </a:pPr>
            <a:r>
              <a:rPr lang="fa-IR" dirty="0" smtClean="0">
                <a:solidFill>
                  <a:schemeClr val="bg2"/>
                </a:solidFill>
                <a:latin typeface="proxima_nova_rgregular"/>
              </a:rPr>
              <a:t>LBBB</a:t>
            </a:r>
            <a:r>
              <a:rPr lang="en-GB" i="0" dirty="0" smtClean="0">
                <a:solidFill>
                  <a:schemeClr val="bg2"/>
                </a:solidFill>
                <a:effectLst/>
                <a:latin typeface="proxima_nova_rgregular"/>
              </a:rPr>
              <a:t>.</a:t>
            </a:r>
            <a:endParaRPr lang="fa-IR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EBA2-6BB3-6241-B2F9-47E208A31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Normal St elevation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8380C91-BBBB-7446-9933-2E7E529ED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14" y="1794159"/>
            <a:ext cx="7806171" cy="388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8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F3485-626B-0B46-BEBB-8FA20EAB2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Early repolarization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A7CAC77-297C-EB4A-BD9C-75D165BF0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83" y="1600200"/>
            <a:ext cx="700323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65944-DE01-954D-8C50-44B68BD7E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Left Ventricular Hypertrophy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00B4243-6B13-1F49-8D57-9972FE068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928" y="1481404"/>
            <a:ext cx="6021415" cy="533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8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0B545-9F9D-7B45-A563-BF8E8C70B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LBBB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AC83620-CF06-6640-A616-CE5B0706A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48" y="1412776"/>
            <a:ext cx="5482764" cy="536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4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LBBB &amp; MI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9011" y="1484784"/>
            <a:ext cx="7185397" cy="522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2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DA6C4-5A65-3942-AAC2-24B26DDFB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Acute Mayo pericarditis</a:t>
            </a:r>
            <a:endParaRPr lang="en-US"/>
          </a:p>
        </p:txBody>
      </p:sp>
      <p:pic>
        <p:nvPicPr>
          <p:cNvPr id="614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3210" y="1428736"/>
            <a:ext cx="8762622" cy="5000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6047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F8558-4A09-8C40-ABE9-BF3FB552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Hyperkalemia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CFC6FEC-BA3B-2B48-9396-92E13331C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1" y="1214422"/>
            <a:ext cx="7412795" cy="562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4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5A530-A380-E246-8915-96D86FE21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Brugada</a:t>
            </a:r>
            <a:r>
              <a:rPr lang="en-GB" dirty="0" smtClean="0"/>
              <a:t> Syndrome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B17DF93-82F9-0A40-89B6-7B91282FA1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8460"/>
            <a:ext cx="8229600" cy="410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3D891-0059-A84F-AF8E-3FE03E790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Case 2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40113-5F55-1B4E-A463-342E1F835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61 years old man on with </a:t>
            </a:r>
            <a:r>
              <a:rPr lang="en-GB" dirty="0" err="1"/>
              <a:t>retrosternal</a:t>
            </a:r>
            <a:r>
              <a:rPr lang="en-GB" dirty="0"/>
              <a:t> chest pain admitted in Ed </a:t>
            </a:r>
            <a:endParaRPr lang="en-GB" dirty="0" smtClean="0"/>
          </a:p>
          <a:p>
            <a:pPr>
              <a:buNone/>
            </a:pPr>
            <a:r>
              <a:rPr lang="en-GB" dirty="0" smtClean="0"/>
              <a:t>ECG </a:t>
            </a:r>
            <a:r>
              <a:rPr lang="en-GB" dirty="0"/>
              <a:t>showed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1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1DF72-37AF-AF4B-B0EC-79979E74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GB" dirty="0" smtClean="0"/>
              <a:t>Wolf Parkinson White  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571D771-2D37-9046-BD32-74D3F483CB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43" y="3785084"/>
            <a:ext cx="6195805" cy="300389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C0F5BCC5-179C-D241-B3E9-BB4398FB16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985" y="1417638"/>
            <a:ext cx="2847853" cy="236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8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A0315-5F49-E848-B66D-8D4AD9EA4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Electrical Cardioversion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3C7A275-E298-8947-9C56-57F39BA1D9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1971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3645024"/>
            <a:ext cx="3858434" cy="302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9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EC698-6A8C-274A-BCA5-9BEC423B2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Left ventricular aneurysm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46082-8038-4948-9831-2A693520D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1348119"/>
            <a:ext cx="7929586" cy="4673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6827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GB" dirty="0">
                <a:latin typeface="proxima_nova_rgregular"/>
              </a:rPr>
              <a:t>Left ventricular aneurysm</a:t>
            </a:r>
            <a:endParaRPr lang="fa-IR" dirty="0">
              <a:latin typeface="proxima_nova_rgregular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5026" y="1643063"/>
            <a:ext cx="4787254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CD395-DFB5-2F40-9B9E-6C752137A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Wellens’ syndrome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1666453"/>
            <a:ext cx="7534275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9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4EF17-2422-C543-A654-D678D299C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GB"/>
              <a:t>De Winter sign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D6F60-36CB-6B44-980D-B9AEBAB49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/>
            <a:r>
              <a:rPr lang="en-GB" dirty="0" err="1"/>
              <a:t>Hyperacute</a:t>
            </a:r>
            <a:r>
              <a:rPr lang="en-GB" dirty="0"/>
              <a:t> </a:t>
            </a:r>
            <a:r>
              <a:rPr lang="en-GB" dirty="0" smtClean="0"/>
              <a:t>T </a:t>
            </a:r>
            <a:r>
              <a:rPr lang="en-GB" dirty="0"/>
              <a:t>wave</a:t>
            </a:r>
          </a:p>
          <a:p>
            <a:pPr rtl="0"/>
            <a:r>
              <a:rPr lang="en-GB" dirty="0" smtClean="0"/>
              <a:t>St-segment </a:t>
            </a:r>
            <a:r>
              <a:rPr lang="en-GB" dirty="0"/>
              <a:t>depression with </a:t>
            </a:r>
            <a:r>
              <a:rPr lang="en-GB" dirty="0" err="1"/>
              <a:t>upsloping</a:t>
            </a:r>
            <a:endParaRPr lang="en-GB" dirty="0"/>
          </a:p>
          <a:p>
            <a:pPr rtl="0"/>
            <a:r>
              <a:rPr lang="en-GB" dirty="0"/>
              <a:t>It is reported in 2008 </a:t>
            </a:r>
          </a:p>
          <a:p>
            <a:pPr rtl="0"/>
            <a:r>
              <a:rPr lang="en-GB" dirty="0"/>
              <a:t>proximal LAD occlusion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114" y="2780928"/>
            <a:ext cx="3831365" cy="407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1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52535" y="288032"/>
            <a:ext cx="9400660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2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PROXIMAL LAD OCCLUSION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80" y="1484784"/>
            <a:ext cx="5403432" cy="536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3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Prinzmetal</a:t>
            </a:r>
            <a:r>
              <a:rPr lang="en-GB" dirty="0" smtClean="0"/>
              <a:t> angina</a:t>
            </a:r>
            <a:br>
              <a:rPr lang="en-GB" dirty="0" smtClean="0"/>
            </a:br>
            <a:endParaRPr lang="fa-I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4548" y="1071546"/>
            <a:ext cx="8029418" cy="546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PRINZMETAL ANGINA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5695" y="1556792"/>
            <a:ext cx="7490721" cy="529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8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2260420" cy="6440511"/>
          </a:xfrm>
        </p:spPr>
        <p:txBody>
          <a:bodyPr>
            <a:normAutofit/>
          </a:bodyPr>
          <a:lstStyle/>
          <a:p>
            <a:r>
              <a:rPr lang="en-US" dirty="0" smtClean="0"/>
              <a:t>ST ↑</a:t>
            </a:r>
            <a:br>
              <a:rPr lang="en-US" dirty="0" smtClean="0"/>
            </a:br>
            <a:r>
              <a:rPr lang="en-US" dirty="0" smtClean="0"/>
              <a:t>in 	ant &amp;</a:t>
            </a:r>
            <a:br>
              <a:rPr lang="en-US" dirty="0" smtClean="0"/>
            </a:br>
            <a:r>
              <a:rPr lang="en-US" dirty="0" err="1" smtClean="0"/>
              <a:t>inf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leads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fa-IR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D3FC4A2-AFFB-DB4C-A89B-6833044F6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420" y="274637"/>
            <a:ext cx="6883580" cy="64565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81F7F-D704-E748-91AF-70DA58E6F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RV infarction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B9BBE-837B-C741-9A86-E9AD097D3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St-segment elevation</a:t>
            </a:r>
          </a:p>
          <a:p>
            <a:r>
              <a:rPr lang="en-GB"/>
              <a:t>V3R , V4R ,V1, V2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FE80870-3D8E-5440-87F8-08C86A046A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244" y="1831181"/>
            <a:ext cx="4332794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6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2231D-ACFB-3C4C-854B-6212AB47D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Left main critical lesion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C20FC-A2DD-0141-A745-9EEF598FF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St depression in most Leads </a:t>
            </a:r>
          </a:p>
          <a:p>
            <a:r>
              <a:rPr lang="en-GB"/>
              <a:t>St elevation in AVR</a:t>
            </a:r>
          </a:p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4526942-B4AE-B846-BE08-87F2CF396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844" y="2852936"/>
            <a:ext cx="5748276" cy="377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5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95% LM stenosis</a:t>
            </a:r>
            <a:endParaRPr lang="fa-IR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14503" y="1628800"/>
            <a:ext cx="3514994" cy="5086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5099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LM DK crush stenting</a:t>
            </a:r>
            <a:endParaRPr lang="fa-IR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17427" y="1021473"/>
            <a:ext cx="6109146" cy="5836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737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RESULT</a:t>
            </a:r>
            <a:endParaRPr lang="fa-IR" dirty="0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99792" y="1362410"/>
            <a:ext cx="4372538" cy="5495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4446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 smtClean="0"/>
              <a:t>TROPONIN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0" dirty="0" smtClean="0"/>
              <a:t>THINK BEFORE YOU REQUEST ONE!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88487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انقلاب تروپونین در </a:t>
            </a:r>
            <a:r>
              <a:rPr lang="en-US" dirty="0" smtClean="0"/>
              <a:t>ACS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639" y="1948163"/>
            <a:ext cx="8521841" cy="422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چرا </a:t>
            </a:r>
            <a:r>
              <a:rPr lang="en-US" dirty="0" smtClean="0"/>
              <a:t>ACS </a:t>
            </a:r>
            <a:r>
              <a:rPr lang="fa-IR" dirty="0" smtClean="0"/>
              <a:t> را میس کردم؟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این</a:t>
            </a:r>
            <a:r>
              <a:rPr lang="en-GB" dirty="0" smtClean="0"/>
              <a:t> </a:t>
            </a:r>
            <a:r>
              <a:rPr lang="en-GB" dirty="0" err="1" smtClean="0"/>
              <a:t>اتفاق</a:t>
            </a:r>
            <a:r>
              <a:rPr lang="en-GB" dirty="0" smtClean="0"/>
              <a:t> </a:t>
            </a:r>
            <a:r>
              <a:rPr lang="en-GB" dirty="0" err="1" smtClean="0"/>
              <a:t>اغلب</a:t>
            </a:r>
            <a:r>
              <a:rPr lang="en-GB" dirty="0" smtClean="0"/>
              <a:t> </a:t>
            </a:r>
            <a:r>
              <a:rPr lang="en-GB" dirty="0" err="1" smtClean="0"/>
              <a:t>در</a:t>
            </a:r>
            <a:r>
              <a:rPr lang="en-GB" dirty="0" smtClean="0"/>
              <a:t> </a:t>
            </a:r>
            <a:r>
              <a:rPr lang="en-GB" dirty="0" err="1" smtClean="0"/>
              <a:t>بیمارانی</a:t>
            </a:r>
            <a:r>
              <a:rPr lang="en-GB" dirty="0" smtClean="0"/>
              <a:t> </a:t>
            </a:r>
            <a:r>
              <a:rPr lang="en-GB" dirty="0" err="1" smtClean="0"/>
              <a:t>که</a:t>
            </a:r>
            <a:r>
              <a:rPr lang="en-GB" dirty="0" smtClean="0"/>
              <a:t> </a:t>
            </a:r>
            <a:r>
              <a:rPr lang="en-GB" dirty="0" err="1" smtClean="0"/>
              <a:t>با</a:t>
            </a:r>
            <a:r>
              <a:rPr lang="en-GB" dirty="0" smtClean="0"/>
              <a:t> </a:t>
            </a:r>
            <a:r>
              <a:rPr lang="en-GB" dirty="0" err="1" smtClean="0"/>
              <a:t>علائم</a:t>
            </a:r>
            <a:r>
              <a:rPr lang="en-GB" dirty="0" smtClean="0"/>
              <a:t> </a:t>
            </a:r>
            <a:r>
              <a:rPr lang="en-GB" dirty="0" err="1" smtClean="0"/>
              <a:t>آتیپیک</a:t>
            </a:r>
            <a:r>
              <a:rPr lang="en-GB" dirty="0" smtClean="0"/>
              <a:t> </a:t>
            </a:r>
            <a:r>
              <a:rPr lang="fa-IR" dirty="0" smtClean="0"/>
              <a:t>مر</a:t>
            </a:r>
            <a:r>
              <a:rPr lang="en-GB" dirty="0" err="1" smtClean="0"/>
              <a:t>اجعه</a:t>
            </a:r>
            <a:r>
              <a:rPr lang="en-GB" dirty="0" smtClean="0"/>
              <a:t> </a:t>
            </a:r>
            <a:r>
              <a:rPr lang="en-GB" dirty="0" err="1" smtClean="0"/>
              <a:t>کرده‌اند</a:t>
            </a:r>
            <a:r>
              <a:rPr lang="en-GB" dirty="0" smtClean="0"/>
              <a:t> </a:t>
            </a:r>
            <a:r>
              <a:rPr lang="en-GB" dirty="0" err="1" smtClean="0"/>
              <a:t>یا</a:t>
            </a:r>
            <a:r>
              <a:rPr lang="en-GB" dirty="0" smtClean="0"/>
              <a:t> </a:t>
            </a:r>
            <a:r>
              <a:rPr lang="en-GB" dirty="0" err="1" smtClean="0"/>
              <a:t>نوار</a:t>
            </a:r>
            <a:r>
              <a:rPr lang="en-GB" dirty="0" smtClean="0"/>
              <a:t> </a:t>
            </a:r>
            <a:r>
              <a:rPr lang="en-GB" dirty="0" err="1" smtClean="0"/>
              <a:t>قلب</a:t>
            </a:r>
            <a:r>
              <a:rPr lang="en-GB" dirty="0" smtClean="0"/>
              <a:t> </a:t>
            </a:r>
            <a:r>
              <a:rPr lang="en-GB" dirty="0" err="1" smtClean="0"/>
              <a:t>آنها</a:t>
            </a:r>
            <a:r>
              <a:rPr lang="en-GB" dirty="0" smtClean="0"/>
              <a:t> </a:t>
            </a:r>
            <a:r>
              <a:rPr lang="en-GB" dirty="0" err="1" smtClean="0"/>
              <a:t>واضح</a:t>
            </a:r>
            <a:r>
              <a:rPr lang="en-GB" dirty="0" smtClean="0"/>
              <a:t> و </a:t>
            </a:r>
            <a:r>
              <a:rPr lang="en-GB" dirty="0" err="1" smtClean="0"/>
              <a:t>گویا</a:t>
            </a:r>
            <a:r>
              <a:rPr lang="en-GB" dirty="0" smtClean="0"/>
              <a:t> </a:t>
            </a:r>
            <a:r>
              <a:rPr lang="en-GB" dirty="0" err="1" smtClean="0"/>
              <a:t>نیست</a:t>
            </a:r>
            <a:r>
              <a:rPr lang="en-GB" dirty="0" smtClean="0"/>
              <a:t> </a:t>
            </a:r>
            <a:r>
              <a:rPr lang="en-GB" dirty="0" err="1" smtClean="0"/>
              <a:t>بروز</a:t>
            </a:r>
            <a:r>
              <a:rPr lang="en-GB" dirty="0" smtClean="0"/>
              <a:t> </a:t>
            </a:r>
            <a:r>
              <a:rPr lang="en-GB" dirty="0" err="1" smtClean="0"/>
              <a:t>می</a:t>
            </a:r>
            <a:r>
              <a:rPr lang="en-GB" dirty="0" smtClean="0"/>
              <a:t> </a:t>
            </a:r>
            <a:r>
              <a:rPr lang="en-GB" dirty="0" err="1" smtClean="0"/>
              <a:t>کند</a:t>
            </a:r>
            <a:r>
              <a:rPr lang="en-GB" dirty="0" smtClean="0"/>
              <a:t> </a:t>
            </a:r>
            <a:r>
              <a:rPr lang="en-GB" dirty="0" err="1" smtClean="0"/>
              <a:t>حالیکه</a:t>
            </a:r>
            <a:r>
              <a:rPr lang="en-GB" dirty="0" smtClean="0"/>
              <a:t> </a:t>
            </a:r>
            <a:r>
              <a:rPr lang="en-GB" dirty="0" err="1" smtClean="0"/>
              <a:t>تروپونین</a:t>
            </a:r>
            <a:r>
              <a:rPr lang="en-GB" dirty="0" smtClean="0"/>
              <a:t> </a:t>
            </a:r>
            <a:r>
              <a:rPr lang="en-GB" dirty="0" err="1" smtClean="0"/>
              <a:t>در</a:t>
            </a:r>
            <a:r>
              <a:rPr lang="en-GB" dirty="0" smtClean="0"/>
              <a:t> </a:t>
            </a:r>
            <a:r>
              <a:rPr lang="en-GB" dirty="0" err="1" smtClean="0"/>
              <a:t>این</a:t>
            </a:r>
            <a:r>
              <a:rPr lang="en-GB" dirty="0" smtClean="0"/>
              <a:t> </a:t>
            </a:r>
            <a:r>
              <a:rPr lang="en-GB" dirty="0" err="1" smtClean="0"/>
              <a:t>شرایط</a:t>
            </a:r>
            <a:r>
              <a:rPr lang="en-GB" dirty="0" smtClean="0"/>
              <a:t> </a:t>
            </a:r>
            <a:r>
              <a:rPr lang="en-GB" dirty="0" err="1" smtClean="0"/>
              <a:t>به</a:t>
            </a:r>
            <a:r>
              <a:rPr lang="en-GB" dirty="0" smtClean="0"/>
              <a:t> </a:t>
            </a:r>
            <a:r>
              <a:rPr lang="en-GB" dirty="0" err="1" smtClean="0"/>
              <a:t>داد</a:t>
            </a:r>
            <a:r>
              <a:rPr lang="en-GB" dirty="0" smtClean="0"/>
              <a:t> </a:t>
            </a:r>
            <a:r>
              <a:rPr lang="en-GB" dirty="0" err="1" smtClean="0"/>
              <a:t>ما</a:t>
            </a:r>
            <a:r>
              <a:rPr lang="en-GB" dirty="0" smtClean="0"/>
              <a:t> </a:t>
            </a:r>
            <a:r>
              <a:rPr lang="en-GB" dirty="0" err="1" smtClean="0"/>
              <a:t>میرسد</a:t>
            </a:r>
            <a:r>
              <a:rPr lang="fa-IR" dirty="0" smtClean="0"/>
              <a:t>!!!!!</a:t>
            </a:r>
            <a:endParaRPr lang="en-US" dirty="0" smtClean="0"/>
          </a:p>
          <a:p>
            <a:endParaRPr lang="fa-IR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3357562"/>
            <a:ext cx="4857784" cy="323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smtClean="0"/>
              <a:t>آیا هر کس به اورژانس مراجعه کرد تروپونین چک کنم؟</a:t>
            </a:r>
            <a:endParaRPr lang="fa-IR" dirty="0"/>
          </a:p>
        </p:txBody>
      </p:sp>
      <p:sp>
        <p:nvSpPr>
          <p:cNvPr id="5" name="Rectangle 4"/>
          <p:cNvSpPr/>
          <p:nvPr/>
        </p:nvSpPr>
        <p:spPr>
          <a:xfrm>
            <a:off x="500034" y="5286388"/>
            <a:ext cx="81439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2"/>
                </a:solidFill>
              </a:rPr>
              <a:t> (54%) of </a:t>
            </a:r>
            <a:r>
              <a:rPr lang="en-US" sz="3200" b="1" dirty="0" err="1" smtClean="0">
                <a:solidFill>
                  <a:schemeClr val="bg2"/>
                </a:solidFill>
              </a:rPr>
              <a:t>troponin</a:t>
            </a:r>
            <a:r>
              <a:rPr lang="en-US" sz="3200" b="1" dirty="0" smtClean="0">
                <a:solidFill>
                  <a:schemeClr val="bg2"/>
                </a:solidFill>
              </a:rPr>
              <a:t> testing was appropriate,    (46%) deemed inappropriate</a:t>
            </a:r>
            <a:endParaRPr lang="fa-IR" sz="3200" b="1" dirty="0">
              <a:solidFill>
                <a:schemeClr val="bg2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28728" y="1643051"/>
            <a:ext cx="7300906" cy="2000264"/>
          </a:xfrm>
        </p:spPr>
        <p:txBody>
          <a:bodyPr/>
          <a:lstStyle/>
          <a:p>
            <a:pPr>
              <a:buNone/>
            </a:pPr>
            <a:endParaRPr lang="fa-I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57364"/>
            <a:ext cx="9170843" cy="304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960FF-99C8-7C41-AA01-1E4BFC7CC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در</a:t>
            </a:r>
            <a:r>
              <a:rPr lang="en-GB" dirty="0" err="1" smtClean="0"/>
              <a:t>چه</a:t>
            </a:r>
            <a:r>
              <a:rPr lang="en-GB" dirty="0" smtClean="0"/>
              <a:t> </a:t>
            </a:r>
            <a:r>
              <a:rPr lang="fa-IR" dirty="0" smtClean="0"/>
              <a:t>کسی تروپونین چک کنم؟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C5CE8-3776-5541-99D6-56640097F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0">
              <a:buNone/>
            </a:pP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071678"/>
            <a:ext cx="3071834" cy="399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3229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Normal Conduction System</a:t>
            </a:r>
            <a:endParaRPr lang="fa-IR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1075697"/>
            <a:ext cx="7543800" cy="578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در</a:t>
            </a:r>
            <a:r>
              <a:rPr lang="en-GB" dirty="0" err="1" smtClean="0"/>
              <a:t>چه</a:t>
            </a:r>
            <a:r>
              <a:rPr lang="en-GB" dirty="0" smtClean="0"/>
              <a:t> </a:t>
            </a:r>
            <a:r>
              <a:rPr lang="fa-IR" dirty="0" smtClean="0"/>
              <a:t>کسی تروپونین چک کنم؟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0">
              <a:buNone/>
            </a:pPr>
            <a:r>
              <a:rPr lang="en-GB" dirty="0" err="1" smtClean="0"/>
              <a:t>در</a:t>
            </a:r>
            <a:r>
              <a:rPr lang="en-GB" dirty="0" smtClean="0"/>
              <a:t> </a:t>
            </a:r>
            <a:r>
              <a:rPr lang="en-GB" dirty="0" err="1" smtClean="0"/>
              <a:t>بیمارانی</a:t>
            </a:r>
            <a:r>
              <a:rPr lang="en-GB" dirty="0" smtClean="0"/>
              <a:t> </a:t>
            </a:r>
            <a:r>
              <a:rPr lang="en-GB" dirty="0" err="1" smtClean="0"/>
              <a:t>که</a:t>
            </a:r>
            <a:r>
              <a:rPr lang="en-GB" dirty="0" smtClean="0"/>
              <a:t> </a:t>
            </a:r>
            <a:r>
              <a:rPr lang="en-GB" dirty="0" err="1" smtClean="0"/>
              <a:t>با</a:t>
            </a:r>
            <a:r>
              <a:rPr lang="en-GB" dirty="0" smtClean="0"/>
              <a:t> </a:t>
            </a:r>
            <a:r>
              <a:rPr lang="en-GB" dirty="0" err="1" smtClean="0"/>
              <a:t>درد</a:t>
            </a:r>
            <a:r>
              <a:rPr lang="en-GB" dirty="0" smtClean="0"/>
              <a:t> </a:t>
            </a:r>
            <a:r>
              <a:rPr lang="en-GB" dirty="0" err="1" smtClean="0"/>
              <a:t>قفسه</a:t>
            </a:r>
            <a:r>
              <a:rPr lang="en-GB" dirty="0" smtClean="0"/>
              <a:t> </a:t>
            </a:r>
            <a:r>
              <a:rPr lang="en-GB" dirty="0" err="1" smtClean="0"/>
              <a:t>سینه</a:t>
            </a:r>
            <a:r>
              <a:rPr lang="en-GB" dirty="0" smtClean="0"/>
              <a:t> </a:t>
            </a:r>
            <a:r>
              <a:rPr lang="en-GB" dirty="0" err="1" smtClean="0"/>
              <a:t>با</a:t>
            </a:r>
            <a:r>
              <a:rPr lang="en-GB" dirty="0" smtClean="0"/>
              <a:t> </a:t>
            </a:r>
            <a:r>
              <a:rPr lang="en-GB" dirty="0" err="1" smtClean="0"/>
              <a:t>هر</a:t>
            </a:r>
            <a:r>
              <a:rPr lang="en-GB" dirty="0" smtClean="0"/>
              <a:t> </a:t>
            </a:r>
            <a:r>
              <a:rPr lang="en-GB" dirty="0" err="1" smtClean="0"/>
              <a:t>شکلی</a:t>
            </a:r>
            <a:r>
              <a:rPr lang="en-GB" dirty="0" smtClean="0"/>
              <a:t> </a:t>
            </a:r>
            <a:r>
              <a:rPr lang="en-GB" dirty="0" err="1" smtClean="0"/>
              <a:t>مراجعه</a:t>
            </a:r>
            <a:r>
              <a:rPr lang="en-GB" dirty="0" smtClean="0"/>
              <a:t> </a:t>
            </a:r>
            <a:r>
              <a:rPr lang="en-GB" dirty="0" err="1" smtClean="0"/>
              <a:t>می</a:t>
            </a:r>
            <a:r>
              <a:rPr lang="en-GB" dirty="0" smtClean="0"/>
              <a:t> </a:t>
            </a:r>
            <a:r>
              <a:rPr lang="en-GB" dirty="0" err="1" smtClean="0"/>
              <a:t>کند</a:t>
            </a:r>
            <a:endParaRPr lang="fa-IR" dirty="0" smtClean="0"/>
          </a:p>
          <a:p>
            <a:pPr algn="r" rtl="0">
              <a:buNone/>
            </a:pPr>
            <a:endParaRPr lang="en-GB" dirty="0" smtClean="0"/>
          </a:p>
          <a:p>
            <a:pPr algn="r" rtl="0">
              <a:buNone/>
            </a:pPr>
            <a:r>
              <a:rPr lang="en-GB" dirty="0" err="1" smtClean="0"/>
              <a:t>معادل</a:t>
            </a:r>
            <a:r>
              <a:rPr lang="en-GB" dirty="0" smtClean="0"/>
              <a:t> </a:t>
            </a:r>
            <a:r>
              <a:rPr lang="en-GB" dirty="0" err="1" smtClean="0"/>
              <a:t>های</a:t>
            </a:r>
            <a:r>
              <a:rPr lang="en-GB" dirty="0" smtClean="0"/>
              <a:t> </a:t>
            </a:r>
            <a:r>
              <a:rPr lang="en-GB" dirty="0" err="1" smtClean="0"/>
              <a:t>آنژین</a:t>
            </a:r>
            <a:r>
              <a:rPr lang="en-GB" dirty="0" smtClean="0"/>
              <a:t> </a:t>
            </a:r>
            <a:r>
              <a:rPr lang="en-GB" dirty="0" err="1" smtClean="0"/>
              <a:t>مثل</a:t>
            </a:r>
            <a:r>
              <a:rPr lang="en-GB" dirty="0" smtClean="0"/>
              <a:t> </a:t>
            </a:r>
            <a:r>
              <a:rPr lang="en-GB" dirty="0" err="1" smtClean="0"/>
              <a:t>تنگی</a:t>
            </a:r>
            <a:r>
              <a:rPr lang="en-GB" dirty="0" smtClean="0"/>
              <a:t> </a:t>
            </a:r>
            <a:r>
              <a:rPr lang="en-GB" dirty="0" err="1" smtClean="0"/>
              <a:t>نفس</a:t>
            </a:r>
            <a:r>
              <a:rPr lang="en-GB" dirty="0" smtClean="0"/>
              <a:t> </a:t>
            </a:r>
            <a:r>
              <a:rPr lang="en-GB" dirty="0" err="1" smtClean="0"/>
              <a:t>ادم</a:t>
            </a:r>
            <a:r>
              <a:rPr lang="en-GB" dirty="0" smtClean="0"/>
              <a:t> </a:t>
            </a:r>
            <a:r>
              <a:rPr lang="en-GB" dirty="0" err="1" smtClean="0"/>
              <a:t>ریوی</a:t>
            </a:r>
            <a:endParaRPr lang="fa-IR" dirty="0" smtClean="0"/>
          </a:p>
          <a:p>
            <a:pPr algn="r" rtl="0">
              <a:buNone/>
            </a:pPr>
            <a:endParaRPr lang="fa-IR" dirty="0" smtClean="0"/>
          </a:p>
          <a:p>
            <a:pPr algn="r" rtl="0">
              <a:buNone/>
            </a:pPr>
            <a:endParaRPr lang="fa-I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لطف کنید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0">
              <a:buNone/>
            </a:pPr>
            <a:endParaRPr lang="en-US" dirty="0" smtClean="0"/>
          </a:p>
          <a:p>
            <a:pPr algn="r" rtl="0">
              <a:buNone/>
            </a:pPr>
            <a:r>
              <a:rPr lang="en-US" dirty="0" smtClean="0"/>
              <a:t>!</a:t>
            </a:r>
            <a:r>
              <a:rPr lang="fa-IR" dirty="0" smtClean="0"/>
              <a:t>تروپونین بطور روتین چک نکنید</a:t>
            </a:r>
          </a:p>
          <a:p>
            <a:pPr algn="r" rtl="0">
              <a:buNone/>
            </a:pPr>
            <a:r>
              <a:rPr lang="en-US" dirty="0" smtClean="0"/>
              <a:t>       </a:t>
            </a:r>
            <a:endParaRPr lang="fa-IR" dirty="0" smtClean="0"/>
          </a:p>
          <a:p>
            <a:pPr algn="r">
              <a:buNone/>
            </a:pPr>
            <a:r>
              <a:rPr lang="en-US" dirty="0" smtClean="0"/>
              <a:t>CKMB </a:t>
            </a:r>
            <a:r>
              <a:rPr lang="fa-IR" dirty="0" smtClean="0"/>
              <a:t>همزمان با تروپونین چک نکنید!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8800" dirty="0" smtClean="0">
                <a:solidFill>
                  <a:srgbClr val="FFFF00"/>
                </a:solidFill>
                <a:cs typeface="B Roya" panose="00000400000000000000" pitchFamily="2" charset="-78"/>
              </a:rPr>
              <a:t>سپاس از حضورتان در این کنفرانس</a:t>
            </a:r>
            <a:endParaRPr lang="en-US" sz="8800" dirty="0">
              <a:solidFill>
                <a:srgbClr val="FFFF00"/>
              </a:solidFill>
              <a:cs typeface="B Roy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9415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ECG Limb Leads</a:t>
            </a:r>
            <a:endParaRPr lang="fa-I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99592" y="1268760"/>
            <a:ext cx="7595114" cy="5509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Precordial</a:t>
            </a:r>
            <a:r>
              <a:rPr lang="en-US" dirty="0"/>
              <a:t> Leads</a:t>
            </a:r>
            <a:endParaRPr lang="fa-I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477974"/>
            <a:ext cx="8593760" cy="538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275585"/>
            <a:ext cx="8790821" cy="658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490</TotalTime>
  <Words>389</Words>
  <Application>Microsoft Office PowerPoint</Application>
  <PresentationFormat>On-screen Show (4:3)</PresentationFormat>
  <Paragraphs>87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8" baseType="lpstr">
      <vt:lpstr>Arial</vt:lpstr>
      <vt:lpstr>B Roya</vt:lpstr>
      <vt:lpstr>Calibri</vt:lpstr>
      <vt:lpstr>proxima_nova_rgregular</vt:lpstr>
      <vt:lpstr>Times New Roman</vt:lpstr>
      <vt:lpstr>Office Theme</vt:lpstr>
      <vt:lpstr>PowerPoint Presentation</vt:lpstr>
      <vt:lpstr>Case1</vt:lpstr>
      <vt:lpstr>EKG during chest pain</vt:lpstr>
      <vt:lpstr>Case 2</vt:lpstr>
      <vt:lpstr>ST ↑ in  ant &amp; inf leads    </vt:lpstr>
      <vt:lpstr>The Normal Conduction System</vt:lpstr>
      <vt:lpstr>ECG Limb Leads</vt:lpstr>
      <vt:lpstr>Precordial Leads</vt:lpstr>
      <vt:lpstr>PowerPoint Presentation</vt:lpstr>
      <vt:lpstr>PowerPoint Presentation</vt:lpstr>
      <vt:lpstr>PowerPoint Presentation</vt:lpstr>
      <vt:lpstr>PowerPoint Presentation</vt:lpstr>
      <vt:lpstr>ST segment</vt:lpstr>
      <vt:lpstr>Acute Coronary Syndrome</vt:lpstr>
      <vt:lpstr>Evaluating for ST Segment Elevation</vt:lpstr>
      <vt:lpstr>ST ELEVATION</vt:lpstr>
      <vt:lpstr>Evaluating for ST Segment Elevation</vt:lpstr>
      <vt:lpstr>Evolution of AMI</vt:lpstr>
      <vt:lpstr>Coronary Circulation</vt:lpstr>
      <vt:lpstr>Coronary arteries</vt:lpstr>
      <vt:lpstr>Myocardium</vt:lpstr>
      <vt:lpstr>ECG SURFING</vt:lpstr>
      <vt:lpstr>PowerPoint Presentation</vt:lpstr>
      <vt:lpstr>PowerPoint Presentation</vt:lpstr>
      <vt:lpstr>PowerPoint Presentation</vt:lpstr>
      <vt:lpstr>Anterior Wall MI V3, V4</vt:lpstr>
      <vt:lpstr>Posterior MI – Reciprocal Changes ST Depression V1, V2, V3</vt:lpstr>
      <vt:lpstr>PowerPoint Presentation</vt:lpstr>
      <vt:lpstr>PowerPoint Presentation</vt:lpstr>
      <vt:lpstr>PowerPoint Presentation</vt:lpstr>
      <vt:lpstr>Alternative causes of ST-segment elevation</vt:lpstr>
      <vt:lpstr>Normal St elevation</vt:lpstr>
      <vt:lpstr>Early repolarization</vt:lpstr>
      <vt:lpstr>Left Ventricular Hypertrophy</vt:lpstr>
      <vt:lpstr>LBBB</vt:lpstr>
      <vt:lpstr>LBBB &amp; MI</vt:lpstr>
      <vt:lpstr>Acute Mayo pericarditis</vt:lpstr>
      <vt:lpstr>Hyperkalemia</vt:lpstr>
      <vt:lpstr>Brugada Syndrome</vt:lpstr>
      <vt:lpstr>Wolf Parkinson White  </vt:lpstr>
      <vt:lpstr>Electrical Cardioversion</vt:lpstr>
      <vt:lpstr>Left ventricular aneurysm </vt:lpstr>
      <vt:lpstr>Left ventricular aneurysm</vt:lpstr>
      <vt:lpstr>Wellens’ syndrome</vt:lpstr>
      <vt:lpstr>De Winter sign</vt:lpstr>
      <vt:lpstr>PowerPoint Presentation</vt:lpstr>
      <vt:lpstr>PROXIMAL LAD OCCLUSION</vt:lpstr>
      <vt:lpstr>Prinzmetal angina </vt:lpstr>
      <vt:lpstr>PRINZMETAL ANGINA</vt:lpstr>
      <vt:lpstr>RV infarction</vt:lpstr>
      <vt:lpstr>Left main critical lesion</vt:lpstr>
      <vt:lpstr>95% LM stenosis</vt:lpstr>
      <vt:lpstr> LM DK crush stenting</vt:lpstr>
      <vt:lpstr>FINAL RESULT</vt:lpstr>
      <vt:lpstr>TROPONIN</vt:lpstr>
      <vt:lpstr>انقلاب تروپونین در ACS</vt:lpstr>
      <vt:lpstr>چرا ACS  را میس کردم؟</vt:lpstr>
      <vt:lpstr>آیا هر کس به اورژانس مراجعه کرد تروپونین چک کنم؟</vt:lpstr>
      <vt:lpstr>درچه کسی تروپونین چک کنم؟</vt:lpstr>
      <vt:lpstr>درچه کسی تروپونین چک کنم؟</vt:lpstr>
      <vt:lpstr>لطف کنید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Doctor</dc:creator>
  <cp:lastModifiedBy>User</cp:lastModifiedBy>
  <cp:revision>56</cp:revision>
  <dcterms:created xsi:type="dcterms:W3CDTF">2006-08-16T00:00:00Z</dcterms:created>
  <dcterms:modified xsi:type="dcterms:W3CDTF">2019-12-24T21:04:54Z</dcterms:modified>
</cp:coreProperties>
</file>