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5"/>
  </p:notesMasterIdLst>
  <p:sldIdLst>
    <p:sldId id="287" r:id="rId2"/>
    <p:sldId id="297" r:id="rId3"/>
    <p:sldId id="257" r:id="rId4"/>
    <p:sldId id="258" r:id="rId5"/>
    <p:sldId id="260" r:id="rId6"/>
    <p:sldId id="261" r:id="rId7"/>
    <p:sldId id="288" r:id="rId8"/>
    <p:sldId id="289" r:id="rId9"/>
    <p:sldId id="290" r:id="rId10"/>
    <p:sldId id="291" r:id="rId11"/>
    <p:sldId id="294" r:id="rId12"/>
    <p:sldId id="296" r:id="rId13"/>
    <p:sldId id="264" r:id="rId14"/>
    <p:sldId id="265" r:id="rId15"/>
    <p:sldId id="266" r:id="rId16"/>
    <p:sldId id="267" r:id="rId17"/>
    <p:sldId id="268" r:id="rId18"/>
    <p:sldId id="269" r:id="rId19"/>
    <p:sldId id="274" r:id="rId20"/>
    <p:sldId id="273" r:id="rId21"/>
    <p:sldId id="272" r:id="rId22"/>
    <p:sldId id="270" r:id="rId23"/>
    <p:sldId id="275" r:id="rId24"/>
    <p:sldId id="286" r:id="rId25"/>
    <p:sldId id="276" r:id="rId26"/>
    <p:sldId id="277" r:id="rId27"/>
    <p:sldId id="278" r:id="rId28"/>
    <p:sldId id="279" r:id="rId29"/>
    <p:sldId id="280" r:id="rId30"/>
    <p:sldId id="282" r:id="rId31"/>
    <p:sldId id="281" r:id="rId32"/>
    <p:sldId id="293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4E5FE-8CD8-426D-A841-3A388A25CE8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FAD71-7C08-4270-871D-BB2A4C8CA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01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36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65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23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0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32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1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8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8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8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9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AB44D40-0CD2-48D2-B7CF-D9098FF8A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2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9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2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F849-2E21-4DDA-A135-28D596778B2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EB70-552E-4BBC-BFD5-3493D0D8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5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738" y="258763"/>
            <a:ext cx="9001462" cy="2387600"/>
          </a:xfrm>
        </p:spPr>
        <p:txBody>
          <a:bodyPr/>
          <a:lstStyle/>
          <a:p>
            <a:r>
              <a:rPr lang="en-US" dirty="0" err="1" smtClean="0"/>
              <a:t>E</a:t>
            </a:r>
            <a:r>
              <a:rPr lang="en-US" dirty="0" err="1" smtClean="0">
                <a:solidFill>
                  <a:srgbClr val="FFC000"/>
                </a:solidFill>
              </a:rPr>
              <a:t>xersice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te</a:t>
            </a:r>
            <a:r>
              <a:rPr lang="en-US" dirty="0" smtClean="0">
                <a:solidFill>
                  <a:srgbClr val="FFC000"/>
                </a:solidFill>
              </a:rPr>
              <a:t>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Presentet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by :</a:t>
            </a:r>
          </a:p>
          <a:p>
            <a:r>
              <a:rPr lang="en-US" b="1" dirty="0" err="1" smtClean="0">
                <a:solidFill>
                  <a:srgbClr val="FFC000"/>
                </a:solidFill>
                <a:latin typeface="+mj-lt"/>
              </a:rPr>
              <a:t>Mehrdad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+mj-lt"/>
              </a:rPr>
              <a:t>Taherioun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 MD</a:t>
            </a:r>
            <a:endParaRPr lang="en-US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6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4" y="336550"/>
            <a:ext cx="8594725" cy="1074738"/>
          </a:xfr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defTabSz="377825"/>
            <a:r>
              <a:rPr lang="en-US" altLang="en-US" sz="3800">
                <a:solidFill>
                  <a:srgbClr val="FFFF00"/>
                </a:solidFill>
              </a:rPr>
              <a:t>Calculation of METs on the Treadmill</a:t>
            </a:r>
            <a:endParaRPr lang="en-US" altLang="en-US" sz="38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314" y="1957388"/>
            <a:ext cx="7659687" cy="3509962"/>
          </a:xfrm>
          <a:noFill/>
          <a:ln/>
        </p:spPr>
        <p:txBody>
          <a:bodyPr vert="horz" lIns="0" tIns="0" rIns="0" bIns="0" rtlCol="0">
            <a:normAutofit/>
          </a:bodyPr>
          <a:lstStyle/>
          <a:p>
            <a:pPr marL="188913" indent="-188913" defTabSz="377825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3000" b="1">
                <a:latin typeface="Arial" panose="020B0604020202020204" pitchFamily="34" charset="0"/>
              </a:rPr>
              <a:t>METs</a:t>
            </a:r>
            <a:r>
              <a:rPr lang="en-US" altLang="en-US" sz="3000">
                <a:latin typeface="Arial" panose="020B0604020202020204" pitchFamily="34" charset="0"/>
              </a:rPr>
              <a:t> =</a:t>
            </a:r>
            <a:r>
              <a:rPr lang="en-US" altLang="en-US" sz="3000" b="1" u="sng">
                <a:latin typeface="Arial" panose="020B0604020202020204" pitchFamily="34" charset="0"/>
              </a:rPr>
              <a:t> Speed x [0.1 + (Grade x 1.8)] + 3.5 </a:t>
            </a:r>
            <a:br>
              <a:rPr lang="en-US" altLang="en-US" sz="3000" b="1" u="sng">
                <a:latin typeface="Arial" panose="020B0604020202020204" pitchFamily="34" charset="0"/>
              </a:rPr>
            </a:br>
            <a:r>
              <a:rPr lang="en-US" altLang="en-US" sz="3000" b="1">
                <a:latin typeface="Arial" panose="020B0604020202020204" pitchFamily="34" charset="0"/>
              </a:rPr>
              <a:t>									3.5 </a:t>
            </a:r>
            <a:br>
              <a:rPr lang="en-US" altLang="en-US" sz="3000" b="1">
                <a:latin typeface="Arial" panose="020B0604020202020204" pitchFamily="34" charset="0"/>
              </a:rPr>
            </a:br>
            <a:r>
              <a:rPr lang="en-US" altLang="en-US" sz="30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sz="30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3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88913" indent="-188913" defTabSz="377825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3000" i="1">
                <a:latin typeface="Arial" panose="020B0604020202020204" pitchFamily="34" charset="0"/>
              </a:rPr>
              <a:t>Calculated automatically by Device!</a:t>
            </a:r>
            <a:r>
              <a:rPr lang="en-US" altLang="en-US" sz="3000" i="1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sz="3000" i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3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8538" lvl="2" indent="-166688" defTabSz="377825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600" i="1">
                <a:solidFill>
                  <a:srgbClr val="00FF00"/>
                </a:solidFill>
              </a:rPr>
              <a:t>Note:  Speed in meters/minute</a:t>
            </a:r>
          </a:p>
          <a:p>
            <a:pPr marL="188913" indent="-188913" defTabSz="377825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600" i="1">
                <a:solidFill>
                  <a:srgbClr val="00FF00"/>
                </a:solidFill>
                <a:latin typeface="Arial" panose="020B0604020202020204" pitchFamily="34" charset="0"/>
              </a:rPr>
              <a:t>                conversion = MPH x 26.8</a:t>
            </a:r>
          </a:p>
          <a:p>
            <a:pPr marL="188913" indent="-188913" defTabSz="377825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600" i="1">
                <a:solidFill>
                  <a:srgbClr val="00FF00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900" i="1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500" b="1" i="1">
                <a:solidFill>
                  <a:srgbClr val="00FF00"/>
                </a:solidFill>
                <a:latin typeface="Arial" panose="020B0604020202020204" pitchFamily="34" charset="0"/>
              </a:rPr>
              <a:t>Grade expressed as a fraction</a:t>
            </a:r>
            <a:r>
              <a:rPr lang="en-US" altLang="en-US" sz="3000" i="1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3000" i="1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9676"/>
            <a:ext cx="83693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49938"/>
            <a:ext cx="83693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83693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0619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79400"/>
            <a:ext cx="8580965" cy="64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09550"/>
            <a:ext cx="7772400" cy="723900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en-US" dirty="0" smtClean="0"/>
          </a:p>
        </p:txBody>
      </p:sp>
      <p:pic>
        <p:nvPicPr>
          <p:cNvPr id="32771" name="Picture 3" descr="DB-TABLE 1.jpg                                                 00000013 Dr B's HD                      B8AD58EC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159" y="161765"/>
            <a:ext cx="7568141" cy="6696235"/>
          </a:xfrm>
        </p:spPr>
      </p:pic>
    </p:spTree>
    <p:extLst>
      <p:ext uri="{BB962C8B-B14F-4D97-AF65-F5344CB8AC3E}">
        <p14:creationId xmlns:p14="http://schemas.microsoft.com/office/powerpoint/2010/main" val="30610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14500"/>
            <a:ext cx="10353762" cy="4800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Acute myocardial infarction (MI), within 2 days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Ongoing unstable angina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Uncontrolled cardiac arrhythmia with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hemodynamic compromise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Active endocarditis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Symptomatic severe aortic stenosis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Decompensated heart failure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Acute pulmonary embolism, pulmonary infarction, 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deep vein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thrombosis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Acute myocarditis or pericarditis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Acute aortic dissection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disability that precludes safe and adequate testing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Absolute Contraindications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Relative Contraindications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9900"/>
            <a:ext cx="10353762" cy="4851400"/>
          </a:xfrm>
        </p:spPr>
        <p:txBody>
          <a:bodyPr>
            <a:normAutofit/>
          </a:bodyPr>
          <a:lstStyle/>
          <a:p>
            <a:r>
              <a:rPr lang="en-US" b="1" dirty="0"/>
              <a:t>Known obstructive left main coronary artery stenosis</a:t>
            </a:r>
          </a:p>
          <a:p>
            <a:r>
              <a:rPr lang="en-US" b="1" dirty="0" smtClean="0"/>
              <a:t> </a:t>
            </a:r>
            <a:r>
              <a:rPr lang="en-US" b="1" dirty="0"/>
              <a:t>Moderate to severe aortic stenosis with uncertain </a:t>
            </a:r>
            <a:r>
              <a:rPr lang="en-US" b="1" dirty="0" smtClean="0"/>
              <a:t>relation to </a:t>
            </a:r>
            <a:r>
              <a:rPr lang="en-US" b="1" dirty="0"/>
              <a:t>symptoms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Tachyarrhythmias</a:t>
            </a:r>
            <a:r>
              <a:rPr lang="en-US" b="1" dirty="0"/>
              <a:t> with uncontrolled ventricular rates</a:t>
            </a:r>
          </a:p>
          <a:p>
            <a:r>
              <a:rPr lang="en-US" b="1" dirty="0" smtClean="0"/>
              <a:t> </a:t>
            </a:r>
            <a:r>
              <a:rPr lang="en-US" b="1" dirty="0"/>
              <a:t>Acquired advanced or complete heart block</a:t>
            </a:r>
          </a:p>
          <a:p>
            <a:r>
              <a:rPr lang="en-US" b="1" dirty="0" smtClean="0"/>
              <a:t>Hypertrophic </a:t>
            </a:r>
            <a:r>
              <a:rPr lang="en-US" b="1" dirty="0"/>
              <a:t>obstructive cardiomyopathy with severe </a:t>
            </a:r>
            <a:r>
              <a:rPr lang="en-US" b="1" dirty="0" smtClean="0"/>
              <a:t>resting gradient</a:t>
            </a:r>
            <a:endParaRPr lang="en-US" b="1" dirty="0"/>
          </a:p>
          <a:p>
            <a:r>
              <a:rPr lang="en-US" b="1" dirty="0" smtClean="0"/>
              <a:t>Recent </a:t>
            </a:r>
            <a:r>
              <a:rPr lang="en-US" b="1" dirty="0"/>
              <a:t>stroke or transient ischemic attack</a:t>
            </a:r>
          </a:p>
          <a:p>
            <a:r>
              <a:rPr lang="en-US" b="1" dirty="0" smtClean="0"/>
              <a:t> </a:t>
            </a:r>
            <a:r>
              <a:rPr lang="en-US" b="1" dirty="0"/>
              <a:t>Mental impairment with limited ability to cooperate</a:t>
            </a:r>
          </a:p>
          <a:p>
            <a:r>
              <a:rPr lang="en-US" b="1" dirty="0" smtClean="0"/>
              <a:t>Resting </a:t>
            </a:r>
            <a:r>
              <a:rPr lang="en-US" b="1" dirty="0"/>
              <a:t>hypertension with systolic or diastolic blood </a:t>
            </a:r>
            <a:r>
              <a:rPr lang="en-US" b="1" dirty="0" smtClean="0"/>
              <a:t>pressures &gt;200/110 </a:t>
            </a:r>
            <a:r>
              <a:rPr lang="en-US" b="1" dirty="0"/>
              <a:t>mm Hg</a:t>
            </a:r>
          </a:p>
          <a:p>
            <a:r>
              <a:rPr lang="en-US" b="1" dirty="0" smtClean="0"/>
              <a:t> </a:t>
            </a:r>
            <a:r>
              <a:rPr lang="en-US" b="1" dirty="0"/>
              <a:t>Uncorrected medical conditions, such as significant </a:t>
            </a:r>
            <a:r>
              <a:rPr lang="en-US" b="1" dirty="0" smtClean="0"/>
              <a:t>anemia, important </a:t>
            </a:r>
            <a:r>
              <a:rPr lang="en-US" b="1" dirty="0"/>
              <a:t>electrolyte imbalance, and hyperthyroidism</a:t>
            </a:r>
          </a:p>
        </p:txBody>
      </p:sp>
    </p:spTree>
    <p:extLst>
      <p:ext uri="{BB962C8B-B14F-4D97-AF65-F5344CB8AC3E}">
        <p14:creationId xmlns:p14="http://schemas.microsoft.com/office/powerpoint/2010/main" val="6327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Subject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Clear indication</a:t>
            </a:r>
          </a:p>
          <a:p>
            <a:r>
              <a:rPr lang="en-US" sz="2400" b="1" dirty="0"/>
              <a:t>should not eat for 3 hours </a:t>
            </a:r>
            <a:r>
              <a:rPr lang="en-US" sz="2400" b="1" dirty="0" smtClean="0"/>
              <a:t>before</a:t>
            </a:r>
          </a:p>
          <a:p>
            <a:r>
              <a:rPr lang="en-US" sz="2400" b="1" dirty="0"/>
              <a:t>detailed </a:t>
            </a:r>
            <a:r>
              <a:rPr lang="en-US" sz="2400" b="1" dirty="0" smtClean="0"/>
              <a:t>explanation</a:t>
            </a:r>
          </a:p>
          <a:p>
            <a:r>
              <a:rPr lang="el-GR" sz="2400" b="1" dirty="0"/>
              <a:t>β-</a:t>
            </a:r>
            <a:r>
              <a:rPr lang="en-US" sz="2400" b="1" dirty="0" smtClean="0"/>
              <a:t>blockers, CCB</a:t>
            </a:r>
          </a:p>
          <a:p>
            <a:r>
              <a:rPr lang="en-US" sz="2400" b="1" dirty="0" smtClean="0"/>
              <a:t>Medication should be recorded</a:t>
            </a:r>
          </a:p>
          <a:p>
            <a:r>
              <a:rPr lang="en-US" sz="2400" b="1" dirty="0"/>
              <a:t>brief history and physical </a:t>
            </a:r>
            <a:r>
              <a:rPr lang="en-US" sz="2400" b="1" dirty="0" smtClean="0"/>
              <a:t>examination</a:t>
            </a:r>
          </a:p>
        </p:txBody>
      </p:sp>
    </p:spTree>
    <p:extLst>
      <p:ext uri="{BB962C8B-B14F-4D97-AF65-F5344CB8AC3E}">
        <p14:creationId xmlns:p14="http://schemas.microsoft.com/office/powerpoint/2010/main" val="25636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Subject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49136"/>
          </a:xfrm>
        </p:spPr>
        <p:txBody>
          <a:bodyPr>
            <a:noAutofit/>
          </a:bodyPr>
          <a:lstStyle/>
          <a:p>
            <a:r>
              <a:rPr lang="en-US" sz="2400" b="1" dirty="0"/>
              <a:t>A resting supine standard 12-lead ECG should be obtained before </a:t>
            </a:r>
            <a:r>
              <a:rPr lang="en-US" sz="2400" b="1" dirty="0" smtClean="0"/>
              <a:t>exercise</a:t>
            </a:r>
          </a:p>
          <a:p>
            <a:r>
              <a:rPr lang="en-US" sz="2400" b="1" dirty="0" smtClean="0"/>
              <a:t>Torso ECG in supine and standing</a:t>
            </a:r>
          </a:p>
          <a:p>
            <a:r>
              <a:rPr lang="en-US" sz="2400" b="1" dirty="0"/>
              <a:t>torso </a:t>
            </a:r>
            <a:r>
              <a:rPr lang="en-US" sz="2400" b="1" dirty="0" smtClean="0"/>
              <a:t>ECG can </a:t>
            </a:r>
            <a:r>
              <a:rPr lang="en-US" sz="2400" b="1" dirty="0"/>
              <a:t>shift the frontal plane axis to the right, increasing </a:t>
            </a:r>
            <a:r>
              <a:rPr lang="en-US" sz="2400" b="1" dirty="0" smtClean="0"/>
              <a:t>voltage in </a:t>
            </a:r>
            <a:r>
              <a:rPr lang="en-US" sz="2400" b="1" dirty="0"/>
              <a:t>the inferior </a:t>
            </a:r>
            <a:r>
              <a:rPr lang="en-US" sz="2400" b="1" dirty="0" smtClean="0"/>
              <a:t>leads</a:t>
            </a:r>
          </a:p>
          <a:p>
            <a:r>
              <a:rPr lang="en-US" sz="2400" b="1" dirty="0"/>
              <a:t>disappearance of </a:t>
            </a:r>
            <a:r>
              <a:rPr lang="en-US" sz="2400" b="1" dirty="0" smtClean="0"/>
              <a:t>Q in a previous inferior</a:t>
            </a:r>
            <a:r>
              <a:rPr lang="en-US" sz="2400" b="1" dirty="0"/>
              <a:t> </a:t>
            </a:r>
            <a:r>
              <a:rPr lang="en-US" sz="2400" b="1" dirty="0" smtClean="0"/>
              <a:t>MI </a:t>
            </a:r>
            <a:r>
              <a:rPr lang="en-US" sz="2400" b="1" dirty="0"/>
              <a:t>or </a:t>
            </a:r>
            <a:r>
              <a:rPr lang="en-US" sz="2400" b="1" dirty="0" smtClean="0"/>
              <a:t> </a:t>
            </a:r>
            <a:r>
              <a:rPr lang="en-US" sz="2400" b="1" dirty="0" err="1"/>
              <a:t>artifactual</a:t>
            </a:r>
            <a:r>
              <a:rPr lang="en-US" sz="2400" b="1" dirty="0"/>
              <a:t> </a:t>
            </a:r>
            <a:r>
              <a:rPr lang="en-US" sz="2400" b="1" dirty="0" smtClean="0"/>
              <a:t>Q in some leads</a:t>
            </a:r>
          </a:p>
          <a:p>
            <a:r>
              <a:rPr lang="en-US" sz="2400" b="1" dirty="0" smtClean="0"/>
              <a:t>Hyperventilation at </a:t>
            </a:r>
            <a:r>
              <a:rPr lang="en-US" sz="2400" b="1" dirty="0"/>
              <a:t>rest could produce nonspecific ST-segment </a:t>
            </a:r>
            <a:r>
              <a:rPr lang="en-US" sz="2400" b="1" dirty="0" smtClean="0"/>
              <a:t>changes caused FP results and should be recorded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1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Skin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shaved and then rubbed with alcohol-saturated </a:t>
            </a:r>
            <a:r>
              <a:rPr lang="en-US" b="1" dirty="0" smtClean="0"/>
              <a:t>gauze</a:t>
            </a:r>
            <a:r>
              <a:rPr lang="en-US" b="1" dirty="0"/>
              <a:t> rubbed </a:t>
            </a:r>
            <a:r>
              <a:rPr lang="en-US" b="1" dirty="0" smtClean="0"/>
              <a:t>with </a:t>
            </a:r>
            <a:r>
              <a:rPr lang="en-US" b="1" dirty="0"/>
              <a:t>rough material</a:t>
            </a:r>
            <a:endParaRPr lang="en-US" b="1" dirty="0" smtClean="0"/>
          </a:p>
          <a:p>
            <a:r>
              <a:rPr lang="en-US" b="1" dirty="0"/>
              <a:t>skin resistance can be reduced to 5000 Ω or less.</a:t>
            </a:r>
          </a:p>
        </p:txBody>
      </p:sp>
    </p:spTree>
    <p:extLst>
      <p:ext uri="{BB962C8B-B14F-4D97-AF65-F5344CB8AC3E}">
        <p14:creationId xmlns:p14="http://schemas.microsoft.com/office/powerpoint/2010/main" val="32966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Electrodes and 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silver–silver chloride combinations with adherent </a:t>
            </a:r>
            <a:r>
              <a:rPr lang="en-US" b="1" dirty="0" smtClean="0"/>
              <a:t>gel</a:t>
            </a:r>
          </a:p>
          <a:p>
            <a:r>
              <a:rPr lang="en-US" b="1" dirty="0"/>
              <a:t>Wrapping the torso with a 6-inch elastic bandage </a:t>
            </a:r>
            <a:r>
              <a:rPr lang="en-US" b="1" dirty="0" smtClean="0"/>
              <a:t>or with </a:t>
            </a:r>
            <a:r>
              <a:rPr lang="en-US" b="1" dirty="0"/>
              <a:t>a fitted torso </a:t>
            </a:r>
            <a:r>
              <a:rPr lang="en-US" b="1" dirty="0" smtClean="0"/>
              <a:t>net</a:t>
            </a:r>
          </a:p>
          <a:p>
            <a:r>
              <a:rPr lang="en-US" b="1" dirty="0"/>
              <a:t>Cables generally have </a:t>
            </a:r>
            <a:r>
              <a:rPr lang="en-US" b="1" dirty="0" smtClean="0"/>
              <a:t>a life </a:t>
            </a:r>
            <a:r>
              <a:rPr lang="en-US" b="1" dirty="0"/>
              <a:t>span of about 1 year</a:t>
            </a:r>
          </a:p>
        </p:txBody>
      </p:sp>
    </p:spTree>
    <p:extLst>
      <p:ext uri="{BB962C8B-B14F-4D97-AF65-F5344CB8AC3E}">
        <p14:creationId xmlns:p14="http://schemas.microsoft.com/office/powerpoint/2010/main" val="31072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Exercise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99164"/>
            <a:ext cx="10353156" cy="4673036"/>
          </a:xfrm>
        </p:spPr>
        <p:txBody>
          <a:bodyPr>
            <a:noAutofit/>
          </a:bodyPr>
          <a:lstStyle/>
          <a:p>
            <a:r>
              <a:rPr lang="en-US" sz="2400" b="1" dirty="0"/>
              <a:t>standard Bruce protocol include its use in many </a:t>
            </a:r>
            <a:r>
              <a:rPr lang="en-US" sz="2400" b="1" dirty="0" smtClean="0"/>
              <a:t>published studies</a:t>
            </a:r>
          </a:p>
          <a:p>
            <a:r>
              <a:rPr lang="en-US" sz="2400" b="1" dirty="0"/>
              <a:t>The Cornell protocol reduces the </a:t>
            </a:r>
            <a:r>
              <a:rPr lang="en-US" sz="2400" b="1" dirty="0" smtClean="0"/>
              <a:t>large workload </a:t>
            </a:r>
            <a:r>
              <a:rPr lang="en-US" sz="2400" b="1" dirty="0"/>
              <a:t>changes between </a:t>
            </a:r>
            <a:r>
              <a:rPr lang="en-US" sz="2400" b="1" dirty="0" smtClean="0"/>
              <a:t>stages</a:t>
            </a:r>
          </a:p>
          <a:p>
            <a:r>
              <a:rPr lang="en-US" sz="2400" b="1" dirty="0"/>
              <a:t>The </a:t>
            </a:r>
            <a:r>
              <a:rPr lang="en-US" sz="2400" b="1" dirty="0" err="1"/>
              <a:t>Naughton</a:t>
            </a:r>
            <a:r>
              <a:rPr lang="en-US" sz="2400" b="1" dirty="0"/>
              <a:t> and </a:t>
            </a:r>
            <a:r>
              <a:rPr lang="en-US" sz="2400" b="1" dirty="0" err="1"/>
              <a:t>Balke</a:t>
            </a:r>
            <a:r>
              <a:rPr lang="en-US" sz="2400" b="1" dirty="0"/>
              <a:t> protocols </a:t>
            </a:r>
            <a:r>
              <a:rPr lang="en-US" sz="2400" b="1" dirty="0" smtClean="0"/>
              <a:t>also provide </a:t>
            </a:r>
            <a:r>
              <a:rPr lang="en-US" sz="2400" b="1" dirty="0"/>
              <a:t>more modest increases in workload between </a:t>
            </a:r>
            <a:r>
              <a:rPr lang="en-US" sz="2400" b="1" dirty="0" smtClean="0"/>
              <a:t>stages</a:t>
            </a:r>
          </a:p>
          <a:p>
            <a:r>
              <a:rPr lang="en-US" sz="2400" b="1" dirty="0"/>
              <a:t>cycle </a:t>
            </a:r>
            <a:r>
              <a:rPr lang="en-US" sz="2400" b="1" dirty="0" err="1"/>
              <a:t>ergometry</a:t>
            </a:r>
            <a:r>
              <a:rPr lang="en-US" sz="2400" b="1" dirty="0"/>
              <a:t>, the initial power output is usually </a:t>
            </a:r>
            <a:r>
              <a:rPr lang="en-US" sz="2400" b="1" dirty="0" smtClean="0"/>
              <a:t>10 or </a:t>
            </a:r>
            <a:r>
              <a:rPr lang="en-US" sz="2400" b="1" dirty="0"/>
              <a:t>25 W (150 </a:t>
            </a:r>
            <a:r>
              <a:rPr lang="en-US" sz="2400" b="1" dirty="0" err="1"/>
              <a:t>kpm</a:t>
            </a:r>
            <a:r>
              <a:rPr lang="en-US" sz="2400" b="1" dirty="0"/>
              <a:t>/min</a:t>
            </a:r>
            <a:r>
              <a:rPr lang="en-US" sz="2400" b="1" dirty="0" smtClean="0"/>
              <a:t>)</a:t>
            </a:r>
          </a:p>
          <a:p>
            <a:r>
              <a:rPr lang="en-US" sz="2400" b="1" dirty="0"/>
              <a:t>The 6-minute walk test is a functional </a:t>
            </a:r>
            <a:r>
              <a:rPr lang="en-US" sz="2400" b="1" dirty="0" smtClean="0"/>
              <a:t>test </a:t>
            </a:r>
            <a:r>
              <a:rPr lang="en-US" sz="2400" b="1" dirty="0"/>
              <a:t>heart failure, chronic obstructive pulmonary </a:t>
            </a:r>
            <a:r>
              <a:rPr lang="en-US" sz="2400" b="1" dirty="0" smtClean="0"/>
              <a:t>disease and </a:t>
            </a:r>
            <a:r>
              <a:rPr lang="en-US" sz="2400" b="1" dirty="0"/>
              <a:t>peripheral arterial occlusive disease</a:t>
            </a:r>
            <a:r>
              <a:rPr lang="en-US" sz="2400" b="1" dirty="0" smtClean="0"/>
              <a:t> 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18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Purposes of Exercise Testing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795" y="1473200"/>
            <a:ext cx="10353762" cy="4991100"/>
          </a:xfrm>
        </p:spPr>
        <p:txBody>
          <a:bodyPr>
            <a:normAutofit/>
          </a:bodyPr>
          <a:lstStyle/>
          <a:p>
            <a:r>
              <a:rPr lang="en-US" b="1" dirty="0"/>
              <a:t>Detection of coronary artery disease (CAD) in patients </a:t>
            </a:r>
            <a:r>
              <a:rPr lang="en-US" b="1" dirty="0" smtClean="0"/>
              <a:t>with chest </a:t>
            </a:r>
            <a:r>
              <a:rPr lang="en-US" b="1" dirty="0"/>
              <a:t>pain (chest discomfort) syndromes or potential </a:t>
            </a:r>
            <a:r>
              <a:rPr lang="en-US" b="1" dirty="0" smtClean="0"/>
              <a:t>symptom  equivalents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Evaluation of the anatomic and functional severity of CAD</a:t>
            </a:r>
          </a:p>
          <a:p>
            <a:r>
              <a:rPr lang="en-US" b="1" dirty="0" smtClean="0"/>
              <a:t>Prediction </a:t>
            </a:r>
            <a:r>
              <a:rPr lang="en-US" b="1" dirty="0"/>
              <a:t>of cardiovascular events and all-cause </a:t>
            </a:r>
            <a:r>
              <a:rPr lang="en-US" b="1" dirty="0" smtClean="0"/>
              <a:t>death</a:t>
            </a:r>
          </a:p>
          <a:p>
            <a:r>
              <a:rPr lang="en-US" b="1" dirty="0" smtClean="0"/>
              <a:t>Evaluation </a:t>
            </a:r>
            <a:r>
              <a:rPr lang="en-US" b="1" dirty="0"/>
              <a:t>of physical capacity and effort </a:t>
            </a:r>
            <a:r>
              <a:rPr lang="en-US" b="1" dirty="0" smtClean="0"/>
              <a:t>tolerance</a:t>
            </a:r>
          </a:p>
          <a:p>
            <a:r>
              <a:rPr lang="en-US" b="1" dirty="0" smtClean="0"/>
              <a:t> </a:t>
            </a:r>
            <a:r>
              <a:rPr lang="en-US" b="1" dirty="0"/>
              <a:t>Evaluation of exercise-related symptoms</a:t>
            </a:r>
          </a:p>
          <a:p>
            <a:r>
              <a:rPr lang="en-US" b="1" dirty="0" smtClean="0"/>
              <a:t> </a:t>
            </a:r>
            <a:r>
              <a:rPr lang="en-US" b="1" dirty="0"/>
              <a:t>Assessment of </a:t>
            </a:r>
            <a:r>
              <a:rPr lang="en-US" b="1" dirty="0" err="1"/>
              <a:t>chronotropic</a:t>
            </a:r>
            <a:r>
              <a:rPr lang="en-US" b="1" dirty="0"/>
              <a:t> competence, arrhythmias, and</a:t>
            </a:r>
          </a:p>
          <a:p>
            <a:pPr marL="0" indent="0">
              <a:buNone/>
            </a:pPr>
            <a:r>
              <a:rPr lang="en-US" b="1" dirty="0" smtClean="0"/>
              <a:t>     response </a:t>
            </a:r>
            <a:r>
              <a:rPr lang="en-US" b="1" dirty="0"/>
              <a:t>to implanted device therapy</a:t>
            </a:r>
          </a:p>
          <a:p>
            <a:r>
              <a:rPr lang="en-US" b="1" dirty="0" smtClean="0"/>
              <a:t> </a:t>
            </a:r>
            <a:r>
              <a:rPr lang="en-US" b="1" dirty="0"/>
              <a:t>Assessment of the response to medical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7006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Cycle Ergometer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less expensive, occupies </a:t>
            </a:r>
            <a:r>
              <a:rPr lang="en-US" b="1" dirty="0" smtClean="0"/>
              <a:t>less space</a:t>
            </a:r>
            <a:r>
              <a:rPr lang="en-US" b="1" dirty="0"/>
              <a:t>, and is less noisy than a </a:t>
            </a:r>
            <a:r>
              <a:rPr lang="en-US" b="1" dirty="0" smtClean="0"/>
              <a:t>treadmill</a:t>
            </a:r>
          </a:p>
          <a:p>
            <a:endParaRPr lang="en-US" b="1" dirty="0" smtClean="0"/>
          </a:p>
          <a:p>
            <a:r>
              <a:rPr lang="en-US" b="1" dirty="0"/>
              <a:t>V̇o2max is 10% to 20% lower in cycle </a:t>
            </a:r>
            <a:r>
              <a:rPr lang="en-US" b="1" dirty="0" smtClean="0"/>
              <a:t>versus treadmill </a:t>
            </a:r>
            <a:r>
              <a:rPr lang="en-US" b="1" dirty="0"/>
              <a:t>testing in those not accustomed to cycling</a:t>
            </a:r>
          </a:p>
        </p:txBody>
      </p:sp>
    </p:spTree>
    <p:extLst>
      <p:ext uri="{BB962C8B-B14F-4D97-AF65-F5344CB8AC3E}">
        <p14:creationId xmlns:p14="http://schemas.microsoft.com/office/powerpoint/2010/main" val="5397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Treadmill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tightly grasp the front or </a:t>
            </a:r>
            <a:r>
              <a:rPr lang="en-US" b="1" dirty="0" smtClean="0"/>
              <a:t>side= decrease workload</a:t>
            </a:r>
          </a:p>
          <a:p>
            <a:r>
              <a:rPr lang="en-US" b="1" dirty="0"/>
              <a:t>close their fists, and place one finger of each </a:t>
            </a:r>
            <a:r>
              <a:rPr lang="en-US" b="1" dirty="0" smtClean="0"/>
              <a:t>hand on </a:t>
            </a:r>
            <a:r>
              <a:rPr lang="en-US" b="1" dirty="0"/>
              <a:t>the rails to maintain balance</a:t>
            </a:r>
          </a:p>
        </p:txBody>
      </p:sp>
    </p:spTree>
    <p:extLst>
      <p:ext uri="{BB962C8B-B14F-4D97-AF65-F5344CB8AC3E}">
        <p14:creationId xmlns:p14="http://schemas.microsoft.com/office/powerpoint/2010/main" val="25909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357" y="228340"/>
            <a:ext cx="9752443" cy="66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Exercise Test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Written informed </a:t>
            </a:r>
            <a:r>
              <a:rPr lang="en-US" b="1" dirty="0"/>
              <a:t>consent should be </a:t>
            </a:r>
            <a:r>
              <a:rPr lang="en-US" b="1" dirty="0" smtClean="0"/>
              <a:t>obtained written</a:t>
            </a:r>
            <a:r>
              <a:rPr lang="en-US" b="1" dirty="0"/>
              <a:t> </a:t>
            </a:r>
            <a:r>
              <a:rPr lang="en-US" b="1" dirty="0" smtClean="0"/>
              <a:t>informed </a:t>
            </a:r>
            <a:r>
              <a:rPr lang="en-US" b="1" dirty="0"/>
              <a:t>consent should be </a:t>
            </a:r>
            <a:r>
              <a:rPr lang="en-US" b="1" dirty="0" smtClean="0"/>
              <a:t>obtained</a:t>
            </a:r>
          </a:p>
          <a:p>
            <a:r>
              <a:rPr lang="en-US" b="1" dirty="0"/>
              <a:t>Supervision can be assigned to a </a:t>
            </a:r>
            <a:r>
              <a:rPr lang="en-US" b="1" dirty="0" smtClean="0"/>
              <a:t>properly trained </a:t>
            </a:r>
            <a:r>
              <a:rPr lang="en-US" b="1" dirty="0" err="1"/>
              <a:t>nonphysician</a:t>
            </a:r>
            <a:r>
              <a:rPr lang="en-US" b="1" dirty="0"/>
              <a:t> (</a:t>
            </a:r>
            <a:r>
              <a:rPr lang="en-US" b="1" dirty="0" err="1"/>
              <a:t>ie</a:t>
            </a:r>
            <a:r>
              <a:rPr lang="en-US" b="1" dirty="0"/>
              <a:t>, a nurse, physician assistant, or </a:t>
            </a:r>
            <a:r>
              <a:rPr lang="en-US" b="1" dirty="0" smtClean="0"/>
              <a:t>exercise physiologist</a:t>
            </a:r>
          </a:p>
          <a:p>
            <a:r>
              <a:rPr lang="en-US" b="1" dirty="0" smtClean="0"/>
              <a:t>Doctor should be immediately available</a:t>
            </a:r>
          </a:p>
          <a:p>
            <a:r>
              <a:rPr lang="en-US" b="1" dirty="0"/>
              <a:t>Surveys suggest that 0 to 6 deaths </a:t>
            </a:r>
            <a:r>
              <a:rPr lang="en-US" b="1" dirty="0" smtClean="0"/>
              <a:t>or cardiac </a:t>
            </a:r>
            <a:r>
              <a:rPr lang="en-US" b="1" dirty="0"/>
              <a:t>arrests per 10 000 tests and 2 to 10 MIs per 10 000 </a:t>
            </a:r>
            <a:r>
              <a:rPr lang="en-US" b="1" dirty="0" smtClean="0"/>
              <a:t>tests might </a:t>
            </a:r>
            <a:r>
              <a:rPr lang="en-US" b="1" dirty="0"/>
              <a:t>be expected,</a:t>
            </a:r>
          </a:p>
        </p:txBody>
      </p:sp>
    </p:spTree>
    <p:extLst>
      <p:ext uri="{BB962C8B-B14F-4D97-AF65-F5344CB8AC3E}">
        <p14:creationId xmlns:p14="http://schemas.microsoft.com/office/powerpoint/2010/main" val="25018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TERMINATE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18" y="1663162"/>
            <a:ext cx="6689382" cy="501703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ABSOLOUTE Indications </a:t>
            </a:r>
            <a:r>
              <a:rPr lang="en-US" i="1" dirty="0"/>
              <a:t>for Termination of Exercise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1653612"/>
            <a:ext cx="10574383" cy="5204388"/>
          </a:xfrm>
        </p:spPr>
        <p:txBody>
          <a:bodyPr>
            <a:normAutofit/>
          </a:bodyPr>
          <a:lstStyle/>
          <a:p>
            <a:r>
              <a:rPr lang="en-US" b="1" dirty="0"/>
              <a:t>ST-segment elevation (&gt;1.0 mm) in leads without </a:t>
            </a:r>
            <a:r>
              <a:rPr lang="en-US" b="1" dirty="0" err="1" smtClean="0"/>
              <a:t>preexistin</a:t>
            </a:r>
            <a:r>
              <a:rPr lang="en-US" b="1" dirty="0" smtClean="0"/>
              <a:t> Q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Drop in systolic blood pressure &gt;10 mm </a:t>
            </a:r>
            <a:r>
              <a:rPr lang="en-US" b="1" dirty="0" smtClean="0"/>
              <a:t>Hg</a:t>
            </a:r>
          </a:p>
          <a:p>
            <a:r>
              <a:rPr lang="en-US" b="1" dirty="0" smtClean="0"/>
              <a:t>Moderate-to-severe </a:t>
            </a:r>
            <a:r>
              <a:rPr lang="en-US" b="1" dirty="0"/>
              <a:t>angina</a:t>
            </a:r>
          </a:p>
          <a:p>
            <a:r>
              <a:rPr lang="en-US" b="1" dirty="0" smtClean="0"/>
              <a:t>ataxia</a:t>
            </a:r>
            <a:r>
              <a:rPr lang="en-US" b="1" dirty="0"/>
              <a:t>, </a:t>
            </a:r>
            <a:r>
              <a:rPr lang="en-US" b="1" dirty="0" smtClean="0"/>
              <a:t>dizziness, near syncope</a:t>
            </a:r>
            <a:endParaRPr lang="en-US" b="1" dirty="0"/>
          </a:p>
          <a:p>
            <a:r>
              <a:rPr lang="en-US" b="1" dirty="0" smtClean="0"/>
              <a:t>cyanosis </a:t>
            </a:r>
            <a:r>
              <a:rPr lang="en-US" b="1" dirty="0"/>
              <a:t>or </a:t>
            </a:r>
            <a:r>
              <a:rPr lang="en-US" b="1" dirty="0" smtClean="0"/>
              <a:t>pallor</a:t>
            </a:r>
            <a:endParaRPr lang="en-US" b="1" dirty="0"/>
          </a:p>
          <a:p>
            <a:r>
              <a:rPr lang="en-US" b="1" dirty="0" smtClean="0"/>
              <a:t>Sustained </a:t>
            </a:r>
            <a:r>
              <a:rPr lang="en-US" b="1" dirty="0"/>
              <a:t>ventricular tachycardia (VT) or other </a:t>
            </a:r>
            <a:r>
              <a:rPr lang="en-US" b="1" dirty="0" smtClean="0"/>
              <a:t>arrhythmia, including </a:t>
            </a:r>
            <a:r>
              <a:rPr lang="en-US" b="1" dirty="0"/>
              <a:t>second- or third-degree </a:t>
            </a:r>
            <a:r>
              <a:rPr lang="en-US" b="1" dirty="0" err="1"/>
              <a:t>atrioventricular</a:t>
            </a:r>
            <a:r>
              <a:rPr lang="en-US" b="1" dirty="0"/>
              <a:t> (</a:t>
            </a:r>
            <a:r>
              <a:rPr lang="en-US" b="1" dirty="0" smtClean="0"/>
              <a:t>AV) block</a:t>
            </a:r>
          </a:p>
          <a:p>
            <a:r>
              <a:rPr lang="en-US" b="1" dirty="0" smtClean="0"/>
              <a:t>Technical </a:t>
            </a:r>
            <a:r>
              <a:rPr lang="en-US" b="1" dirty="0"/>
              <a:t>difficulties in monitoring the ECG or </a:t>
            </a:r>
            <a:r>
              <a:rPr lang="en-US" b="1" dirty="0" smtClean="0"/>
              <a:t>systolic blood </a:t>
            </a:r>
            <a:r>
              <a:rPr lang="en-US" b="1" dirty="0"/>
              <a:t>pressure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subject’s request to stop</a:t>
            </a:r>
          </a:p>
        </p:txBody>
      </p:sp>
    </p:spTree>
    <p:extLst>
      <p:ext uri="{BB962C8B-B14F-4D97-AF65-F5344CB8AC3E}">
        <p14:creationId xmlns:p14="http://schemas.microsoft.com/office/powerpoint/2010/main" val="36767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Relative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56851"/>
            <a:ext cx="10353762" cy="510114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 </a:t>
            </a:r>
            <a:r>
              <a:rPr lang="en-US" b="1" dirty="0"/>
              <a:t>displacement (horizontal or </a:t>
            </a:r>
            <a:r>
              <a:rPr lang="en-US" b="1" dirty="0" err="1"/>
              <a:t>downsloping</a:t>
            </a:r>
            <a:r>
              <a:rPr lang="en-US" b="1" dirty="0"/>
              <a:t> of &gt;</a:t>
            </a:r>
            <a:r>
              <a:rPr lang="en-US" b="1" dirty="0" smtClean="0"/>
              <a:t>2 </a:t>
            </a:r>
            <a:r>
              <a:rPr lang="en-US" b="1" dirty="0" err="1" smtClean="0"/>
              <a:t>mmpoint</a:t>
            </a:r>
            <a:r>
              <a:rPr lang="en-US" b="1" dirty="0" smtClean="0"/>
              <a:t> </a:t>
            </a:r>
            <a:r>
              <a:rPr lang="en-US" b="1" dirty="0"/>
              <a:t>[the end of </a:t>
            </a:r>
            <a:r>
              <a:rPr lang="en-US" b="1" dirty="0" smtClean="0"/>
              <a:t>the QRS </a:t>
            </a:r>
          </a:p>
          <a:p>
            <a:r>
              <a:rPr lang="en-US" b="1" dirty="0" smtClean="0"/>
              <a:t>Drop </a:t>
            </a:r>
            <a:r>
              <a:rPr lang="en-US" b="1" dirty="0"/>
              <a:t>in systolic blood pressure &gt;10 mm </a:t>
            </a:r>
            <a:r>
              <a:rPr lang="en-US" b="1" dirty="0" smtClean="0"/>
              <a:t>Hg in the absence </a:t>
            </a:r>
            <a:r>
              <a:rPr lang="en-US" b="1" dirty="0"/>
              <a:t>of other evidence of ischemia</a:t>
            </a:r>
          </a:p>
          <a:p>
            <a:r>
              <a:rPr lang="en-US" b="1" dirty="0" smtClean="0"/>
              <a:t>Increasing </a:t>
            </a:r>
            <a:r>
              <a:rPr lang="en-US" b="1" dirty="0"/>
              <a:t>chest </a:t>
            </a:r>
            <a:r>
              <a:rPr lang="en-US" b="1" dirty="0" smtClean="0"/>
              <a:t>pain</a:t>
            </a:r>
          </a:p>
          <a:p>
            <a:r>
              <a:rPr lang="en-US" b="1" dirty="0"/>
              <a:t>Fatigue, shortness of breath, wheezing, leg cramps, </a:t>
            </a:r>
            <a:r>
              <a:rPr lang="en-US" b="1" dirty="0" smtClean="0"/>
              <a:t>or claudication</a:t>
            </a:r>
            <a:endParaRPr lang="en-US" b="1" dirty="0"/>
          </a:p>
          <a:p>
            <a:r>
              <a:rPr lang="en-US" b="1" dirty="0" smtClean="0"/>
              <a:t>Arrhythmias </a:t>
            </a:r>
            <a:r>
              <a:rPr lang="en-US" b="1" dirty="0"/>
              <a:t>other than sustained VT, including </a:t>
            </a:r>
            <a:r>
              <a:rPr lang="en-US" b="1" dirty="0" smtClean="0"/>
              <a:t>multifocal </a:t>
            </a:r>
            <a:r>
              <a:rPr lang="en-US" b="1" dirty="0" err="1" smtClean="0"/>
              <a:t>ectopy</a:t>
            </a:r>
            <a:r>
              <a:rPr lang="en-US" b="1" dirty="0"/>
              <a:t>, ventricular triplets, supraventricular </a:t>
            </a:r>
            <a:r>
              <a:rPr lang="en-US" b="1" dirty="0" smtClean="0"/>
              <a:t>tachycardia, and </a:t>
            </a:r>
            <a:r>
              <a:rPr lang="en-US" b="1" dirty="0" err="1"/>
              <a:t>bradyarrhythmias</a:t>
            </a:r>
            <a:r>
              <a:rPr lang="en-US" b="1" dirty="0"/>
              <a:t> that have the potential to </a:t>
            </a:r>
            <a:r>
              <a:rPr lang="en-US" b="1" dirty="0" smtClean="0"/>
              <a:t>become more </a:t>
            </a:r>
            <a:r>
              <a:rPr lang="en-US" b="1" dirty="0"/>
              <a:t>complex or to interfere with hemodynamic stability</a:t>
            </a:r>
          </a:p>
          <a:p>
            <a:r>
              <a:rPr lang="en-US" b="1" dirty="0" smtClean="0"/>
              <a:t> </a:t>
            </a:r>
            <a:r>
              <a:rPr lang="en-US" b="1" dirty="0"/>
              <a:t>Exaggerated hypertensive response (systolic blood </a:t>
            </a:r>
            <a:r>
              <a:rPr lang="en-US" b="1" dirty="0" smtClean="0"/>
              <a:t>pressure&gt;250 </a:t>
            </a:r>
            <a:r>
              <a:rPr lang="en-US" b="1" dirty="0"/>
              <a:t>mm Hg or diastolic blood pressure &gt;115 mm Hg)</a:t>
            </a:r>
          </a:p>
          <a:p>
            <a:r>
              <a:rPr lang="en-US" b="1" dirty="0" smtClean="0"/>
              <a:t> </a:t>
            </a:r>
            <a:r>
              <a:rPr lang="en-US" b="1" dirty="0"/>
              <a:t>Development of bundle-branch block that cannot </a:t>
            </a:r>
            <a:r>
              <a:rPr lang="en-US" b="1" dirty="0" smtClean="0"/>
              <a:t>immediately be </a:t>
            </a:r>
            <a:r>
              <a:rPr lang="en-US" b="1" dirty="0"/>
              <a:t>distinguished from VT</a:t>
            </a:r>
          </a:p>
        </p:txBody>
      </p:sp>
    </p:spTree>
    <p:extLst>
      <p:ext uri="{BB962C8B-B14F-4D97-AF65-F5344CB8AC3E}">
        <p14:creationId xmlns:p14="http://schemas.microsoft.com/office/powerpoint/2010/main" val="21450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</a:t>
            </a:r>
            <a:r>
              <a:rPr lang="en-US" i="1" dirty="0" err="1"/>
              <a:t>Postexercise</a:t>
            </a:r>
            <a:r>
              <a:rPr lang="en-US" i="1" dirty="0"/>
              <a:t>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Cool down?</a:t>
            </a:r>
          </a:p>
          <a:p>
            <a:r>
              <a:rPr lang="en-US" b="1" dirty="0" smtClean="0"/>
              <a:t>supine position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/>
              <a:t>Monitoring should continue for 6 </a:t>
            </a:r>
            <a:r>
              <a:rPr lang="en-US" b="1" dirty="0" smtClean="0"/>
              <a:t>to 8 </a:t>
            </a:r>
            <a:r>
              <a:rPr lang="en-US" b="1" dirty="0"/>
              <a:t>minutes after exercise</a:t>
            </a:r>
          </a:p>
        </p:txBody>
      </p:sp>
    </p:spTree>
    <p:extLst>
      <p:ext uri="{BB962C8B-B14F-4D97-AF65-F5344CB8AC3E}">
        <p14:creationId xmlns:p14="http://schemas.microsoft.com/office/powerpoint/2010/main" val="38197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Exercise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Aerobic exercise capacity is one of the single best predictors </a:t>
            </a:r>
            <a:r>
              <a:rPr lang="en-US" dirty="0" smtClean="0"/>
              <a:t>of risk </a:t>
            </a:r>
            <a:r>
              <a:rPr lang="en-US" dirty="0"/>
              <a:t>for future adverse events</a:t>
            </a:r>
          </a:p>
        </p:txBody>
      </p:sp>
    </p:spTree>
    <p:extLst>
      <p:ext uri="{BB962C8B-B14F-4D97-AF65-F5344CB8AC3E}">
        <p14:creationId xmlns:p14="http://schemas.microsoft.com/office/powerpoint/2010/main" val="23064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ECG During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P-wave magnitude </a:t>
            </a:r>
            <a:r>
              <a:rPr lang="en-US" b="1" dirty="0" smtClean="0"/>
              <a:t>increases</a:t>
            </a:r>
          </a:p>
          <a:p>
            <a:r>
              <a:rPr lang="en-US" b="1" dirty="0"/>
              <a:t>The PR segment shortens and slopes </a:t>
            </a:r>
            <a:r>
              <a:rPr lang="en-US" b="1" dirty="0" smtClean="0"/>
              <a:t>downward</a:t>
            </a:r>
          </a:p>
          <a:p>
            <a:r>
              <a:rPr lang="en-US" b="1" dirty="0" smtClean="0"/>
              <a:t>Decrease QRS duration</a:t>
            </a:r>
          </a:p>
          <a:p>
            <a:r>
              <a:rPr lang="en-US" b="1" dirty="0"/>
              <a:t>J-Point Deviation and </a:t>
            </a:r>
            <a:r>
              <a:rPr lang="en-US" b="1" dirty="0" err="1"/>
              <a:t>Upsloping</a:t>
            </a:r>
            <a:r>
              <a:rPr lang="en-US" b="1" dirty="0"/>
              <a:t> ST </a:t>
            </a:r>
            <a:r>
              <a:rPr lang="en-US" b="1" dirty="0" smtClean="0"/>
              <a:t>Depression </a:t>
            </a:r>
          </a:p>
          <a:p>
            <a:r>
              <a:rPr lang="en-US" b="1" dirty="0" err="1"/>
              <a:t>Upsloping</a:t>
            </a:r>
            <a:r>
              <a:rPr lang="en-US" b="1" dirty="0"/>
              <a:t> ST depression at peak exercise </a:t>
            </a:r>
            <a:r>
              <a:rPr lang="en-US" b="1" dirty="0" smtClean="0"/>
              <a:t>might be </a:t>
            </a:r>
            <a:r>
              <a:rPr lang="en-US" b="1" dirty="0"/>
              <a:t>seen in 10% to 20% of normal subjects</a:t>
            </a:r>
            <a:r>
              <a:rPr lang="en-US" b="1" dirty="0" smtClean="0"/>
              <a:t>    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01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Cardiovascular Responses to Exercise in </a:t>
            </a:r>
            <a:r>
              <a:rPr lang="en-US" b="1" dirty="0" smtClean="0"/>
              <a:t>Normal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063436"/>
          </a:xfrm>
        </p:spPr>
        <p:txBody>
          <a:bodyPr/>
          <a:lstStyle/>
          <a:p>
            <a:r>
              <a:rPr lang="en-US" b="1" dirty="0"/>
              <a:t>skeletal muscle blood flow and </a:t>
            </a:r>
            <a:r>
              <a:rPr lang="en-US" b="1" dirty="0" smtClean="0"/>
              <a:t>oxygen extraction </a:t>
            </a:r>
            <a:r>
              <a:rPr lang="en-US" b="1" dirty="0"/>
              <a:t>increase, the latter as much as 3-fold</a:t>
            </a:r>
            <a:r>
              <a:rPr lang="en-US" b="1" dirty="0" smtClean="0"/>
              <a:t>.</a:t>
            </a:r>
          </a:p>
          <a:p>
            <a:r>
              <a:rPr lang="en-US" b="1" dirty="0"/>
              <a:t>peripheral resistance </a:t>
            </a:r>
            <a:r>
              <a:rPr lang="en-US" b="1" dirty="0" smtClean="0"/>
              <a:t>decreases</a:t>
            </a:r>
          </a:p>
          <a:p>
            <a:r>
              <a:rPr lang="en-US" b="1" dirty="0"/>
              <a:t>while systolic blood </a:t>
            </a:r>
            <a:r>
              <a:rPr lang="en-US" b="1" dirty="0" smtClean="0"/>
              <a:t>pressure, mean </a:t>
            </a:r>
            <a:r>
              <a:rPr lang="en-US" b="1" dirty="0"/>
              <a:t>arterial pressure, and pulse pressure usually </a:t>
            </a:r>
            <a:r>
              <a:rPr lang="en-US" b="1" dirty="0" smtClean="0"/>
              <a:t>increase</a:t>
            </a:r>
          </a:p>
          <a:p>
            <a:r>
              <a:rPr lang="en-US" b="1" dirty="0"/>
              <a:t>Diastolic blood pressure can remain unchanged or decrease </a:t>
            </a:r>
            <a:r>
              <a:rPr lang="en-US" b="1" dirty="0" smtClean="0"/>
              <a:t>to a </a:t>
            </a:r>
            <a:r>
              <a:rPr lang="en-US" b="1" dirty="0"/>
              <a:t>small </a:t>
            </a:r>
            <a:r>
              <a:rPr lang="en-US" b="1" dirty="0" smtClean="0"/>
              <a:t>degree</a:t>
            </a:r>
          </a:p>
          <a:p>
            <a:r>
              <a:rPr lang="en-US" b="1" dirty="0"/>
              <a:t>Cardiac </a:t>
            </a:r>
            <a:r>
              <a:rPr lang="en-US" b="1" dirty="0" smtClean="0"/>
              <a:t>output can </a:t>
            </a:r>
            <a:r>
              <a:rPr lang="en-US" b="1" dirty="0"/>
              <a:t>increase as much as 4- to 6-fold</a:t>
            </a:r>
          </a:p>
        </p:txBody>
      </p:sp>
    </p:spTree>
    <p:extLst>
      <p:ext uri="{BB962C8B-B14F-4D97-AF65-F5344CB8AC3E}">
        <p14:creationId xmlns:p14="http://schemas.microsoft.com/office/powerpoint/2010/main" val="17712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Blood Pressure Abnormalities During Exercise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Pathophysiological mechanisms </a:t>
            </a:r>
            <a:r>
              <a:rPr lang="en-US" b="1" dirty="0"/>
              <a:t>for exercise-induced hypotension include </a:t>
            </a:r>
            <a:r>
              <a:rPr lang="en-US" b="1" dirty="0" smtClean="0"/>
              <a:t>aortic outflow </a:t>
            </a:r>
            <a:r>
              <a:rPr lang="en-US" b="1" dirty="0"/>
              <a:t>obstruction, severe LV dysfunction, and </a:t>
            </a:r>
            <a:r>
              <a:rPr lang="en-US" b="1" dirty="0" smtClean="0"/>
              <a:t>myocardial ischemia</a:t>
            </a:r>
          </a:p>
          <a:p>
            <a:r>
              <a:rPr lang="en-US" b="1" dirty="0"/>
              <a:t>An </a:t>
            </a:r>
            <a:r>
              <a:rPr lang="en-US" b="1" dirty="0" smtClean="0"/>
              <a:t>exaggerated BP ≥</a:t>
            </a:r>
            <a:r>
              <a:rPr lang="en-US" b="1" dirty="0"/>
              <a:t>210 mm </a:t>
            </a:r>
            <a:r>
              <a:rPr lang="en-US" b="1" dirty="0" smtClean="0"/>
              <a:t>Hg for </a:t>
            </a:r>
            <a:r>
              <a:rPr lang="en-US" b="1" dirty="0"/>
              <a:t>men and ≥190 mm Hg for </a:t>
            </a:r>
            <a:r>
              <a:rPr lang="en-US" b="1" dirty="0" smtClean="0"/>
              <a:t>women</a:t>
            </a:r>
          </a:p>
          <a:p>
            <a:r>
              <a:rPr lang="en-US" b="1" dirty="0" smtClean="0"/>
              <a:t>exercise </a:t>
            </a:r>
            <a:r>
              <a:rPr lang="en-US" b="1" dirty="0"/>
              <a:t>test </a:t>
            </a:r>
            <a:r>
              <a:rPr lang="en-US" b="1" dirty="0" smtClean="0"/>
              <a:t>termination are </a:t>
            </a:r>
            <a:r>
              <a:rPr lang="en-US" b="1" dirty="0"/>
              <a:t>a systolic or diastolic blood pressure of &gt;250 </a:t>
            </a:r>
            <a:r>
              <a:rPr lang="en-US" b="1" dirty="0" smtClean="0"/>
              <a:t>and &gt;115 </a:t>
            </a:r>
            <a:r>
              <a:rPr lang="en-US" b="1" dirty="0"/>
              <a:t>mm Hg,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3693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00" y="875830"/>
            <a:ext cx="9588499" cy="55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300" y="946150"/>
            <a:ext cx="7230002" cy="54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tread_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3" name="Picture 3" descr="tread_ani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038600"/>
            <a:ext cx="25146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7776" y="2209800"/>
            <a:ext cx="7318375" cy="1295400"/>
          </a:xfrm>
          <a:noFill/>
          <a:ln/>
        </p:spPr>
        <p:txBody>
          <a:bodyPr vert="horz" lIns="84138" tIns="41275" rIns="84138" bIns="41275" rtlCol="0">
            <a:normAutofit fontScale="85000" lnSpcReduction="20000"/>
          </a:bodyPr>
          <a:lstStyle/>
          <a:p>
            <a:pPr marL="0" indent="0" algn="ctr" defTabSz="755650">
              <a:buClr>
                <a:schemeClr val="hlink"/>
              </a:buClr>
              <a:buNone/>
            </a:pPr>
            <a:r>
              <a:rPr lang="en-US" altLang="en-US" sz="8800" dirty="0">
                <a:solidFill>
                  <a:schemeClr val="accent2"/>
                </a:solidFill>
                <a:latin typeface="Comic Sans MS" panose="030F0702030302020204" pitchFamily="66" charset="0"/>
              </a:rPr>
              <a:t>Thank you</a:t>
            </a:r>
          </a:p>
        </p:txBody>
      </p:sp>
      <p:pic>
        <p:nvPicPr>
          <p:cNvPr id="133125" name="Picture 5" descr="be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bright="42000" contrast="-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0"/>
            <a:ext cx="22098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81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HR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795079"/>
          </a:xfrm>
        </p:spPr>
        <p:txBody>
          <a:bodyPr>
            <a:noAutofit/>
          </a:bodyPr>
          <a:lstStyle/>
          <a:p>
            <a:r>
              <a:rPr lang="en-US" sz="4000" baseline="-25000" dirty="0"/>
              <a:t>maximum predicted </a:t>
            </a:r>
            <a:r>
              <a:rPr lang="en-US" sz="4000" baseline="-25000" dirty="0" smtClean="0"/>
              <a:t>HR=220–age +/-12 beats</a:t>
            </a:r>
          </a:p>
          <a:p>
            <a:r>
              <a:rPr lang="en-US" sz="4000" baseline="-25000" dirty="0"/>
              <a:t>sufficient </a:t>
            </a:r>
            <a:r>
              <a:rPr lang="en-US" sz="4000" baseline="-25000" dirty="0" smtClean="0"/>
              <a:t>effort = </a:t>
            </a:r>
            <a:r>
              <a:rPr lang="en-US" sz="4000" baseline="-25000" dirty="0"/>
              <a:t>85% of age-predicted maximal </a:t>
            </a:r>
            <a:r>
              <a:rPr lang="en-US" sz="4000" baseline="-25000" dirty="0" smtClean="0"/>
              <a:t>HR</a:t>
            </a:r>
          </a:p>
          <a:p>
            <a:r>
              <a:rPr lang="en-US" sz="4000" baseline="-25000" dirty="0"/>
              <a:t>should not be used in isolation as a termination </a:t>
            </a:r>
            <a:r>
              <a:rPr lang="en-US" sz="4000" baseline="-25000" dirty="0" smtClean="0"/>
              <a:t>criterion</a:t>
            </a:r>
          </a:p>
          <a:p>
            <a:r>
              <a:rPr lang="en-US" sz="4000" baseline="-25000" dirty="0" err="1" smtClean="0"/>
              <a:t>Exaggrated</a:t>
            </a:r>
            <a:r>
              <a:rPr lang="en-US" sz="4000" baseline="-25000" dirty="0" smtClean="0"/>
              <a:t> HR : </a:t>
            </a:r>
            <a:r>
              <a:rPr lang="en-US" sz="4000" baseline="-25000" dirty="0"/>
              <a:t>prolonged bed </a:t>
            </a:r>
            <a:r>
              <a:rPr lang="en-US" sz="4000" baseline="-25000" dirty="0" smtClean="0"/>
              <a:t>rest// deconditioning // anemia // CHF</a:t>
            </a:r>
          </a:p>
          <a:p>
            <a:r>
              <a:rPr lang="en-US" sz="4000" baseline="-25000" dirty="0"/>
              <a:t>HR </a:t>
            </a:r>
            <a:r>
              <a:rPr lang="en-US" sz="4000" baseline="-25000" dirty="0" smtClean="0"/>
              <a:t>recovery: </a:t>
            </a:r>
            <a:r>
              <a:rPr lang="en-US" sz="4000" baseline="-25000" dirty="0"/>
              <a:t>rapid fall during the </a:t>
            </a:r>
            <a:r>
              <a:rPr lang="en-US" sz="4000" baseline="-25000" dirty="0" smtClean="0"/>
              <a:t>first 30 </a:t>
            </a:r>
            <a:r>
              <a:rPr lang="en-US" sz="4000" baseline="-25000" dirty="0"/>
              <a:t>seconds after exercise, followed by a slower return to </a:t>
            </a:r>
            <a:r>
              <a:rPr lang="en-US" sz="4000" baseline="-25000" dirty="0" smtClean="0"/>
              <a:t>the </a:t>
            </a:r>
            <a:r>
              <a:rPr lang="en-US" sz="4000" baseline="-25000" dirty="0" err="1" smtClean="0"/>
              <a:t>preexercise</a:t>
            </a:r>
            <a:r>
              <a:rPr lang="en-US" sz="4000" baseline="-25000" dirty="0" smtClean="0"/>
              <a:t> </a:t>
            </a:r>
            <a:r>
              <a:rPr lang="en-US" sz="4000" baseline="-25000" dirty="0"/>
              <a:t>level</a:t>
            </a:r>
            <a:r>
              <a:rPr lang="en-US" sz="4000" baseline="-25000" dirty="0" smtClean="0"/>
              <a:t>.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30627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Mechanical (dynamic</a:t>
            </a:r>
            <a:r>
              <a:rPr lang="en-US" b="1" dirty="0"/>
              <a:t>, static) </a:t>
            </a:r>
          </a:p>
          <a:p>
            <a:endParaRPr lang="en-US" b="1" dirty="0" smtClean="0"/>
          </a:p>
          <a:p>
            <a:r>
              <a:rPr lang="en-US" b="1" dirty="0" smtClean="0"/>
              <a:t>metabolic </a:t>
            </a:r>
            <a:r>
              <a:rPr lang="en-US" b="1" dirty="0"/>
              <a:t>(aerobic, anaerobic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exercise testing </a:t>
            </a:r>
            <a:r>
              <a:rPr lang="en-US" b="1" dirty="0" smtClean="0"/>
              <a:t> manifest a predominant dynamic–aerobic component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2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Arterial Blood Pressure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898336"/>
          </a:xfrm>
        </p:spPr>
        <p:txBody>
          <a:bodyPr>
            <a:noAutofit/>
          </a:bodyPr>
          <a:lstStyle/>
          <a:p>
            <a:r>
              <a:rPr lang="en-US" sz="2400" b="1" dirty="0"/>
              <a:t>Systolic blood pressure </a:t>
            </a:r>
            <a:r>
              <a:rPr lang="en-US" sz="2400" b="1" dirty="0" smtClean="0"/>
              <a:t>rises </a:t>
            </a:r>
            <a:r>
              <a:rPr lang="en-US" sz="2400" b="1" dirty="0"/>
              <a:t>10 mm Hg/MET</a:t>
            </a:r>
            <a:endParaRPr lang="en-US" sz="2400" b="1" dirty="0" smtClean="0"/>
          </a:p>
          <a:p>
            <a:r>
              <a:rPr lang="en-US" sz="2400" b="1" dirty="0" smtClean="0"/>
              <a:t>  Diastolic </a:t>
            </a:r>
            <a:r>
              <a:rPr lang="en-US" sz="2400" b="1" dirty="0"/>
              <a:t>pressure usually remains about the same </a:t>
            </a:r>
            <a:r>
              <a:rPr lang="en-US" sz="2400" b="1" dirty="0" smtClean="0"/>
              <a:t>or is </a:t>
            </a:r>
            <a:r>
              <a:rPr lang="en-US" sz="2400" b="1" dirty="0"/>
              <a:t>moderately </a:t>
            </a:r>
            <a:r>
              <a:rPr lang="en-US" sz="2400" b="1" dirty="0" smtClean="0"/>
              <a:t>decreased</a:t>
            </a:r>
          </a:p>
          <a:p>
            <a:r>
              <a:rPr lang="en-US" sz="2400" b="1" dirty="0" smtClean="0"/>
              <a:t>After </a:t>
            </a:r>
            <a:r>
              <a:rPr lang="en-US" sz="2400" b="1" dirty="0"/>
              <a:t>maximum exercise, systolic blood pressure </a:t>
            </a:r>
            <a:r>
              <a:rPr lang="en-US" sz="2400" b="1" dirty="0" smtClean="0"/>
              <a:t>usually declines </a:t>
            </a:r>
            <a:r>
              <a:rPr lang="en-US" sz="2400" b="1" dirty="0"/>
              <a:t>because of the rapid decrease in cardiac </a:t>
            </a:r>
            <a:r>
              <a:rPr lang="en-US" sz="2400" b="1" dirty="0" smtClean="0"/>
              <a:t>output, normally </a:t>
            </a:r>
            <a:r>
              <a:rPr lang="en-US" sz="2400" b="1" dirty="0"/>
              <a:t>reaching resting levels or lower within 6 </a:t>
            </a:r>
            <a:r>
              <a:rPr lang="en-US" sz="2400" b="1" dirty="0" err="1" smtClean="0"/>
              <a:t>minutes,and</a:t>
            </a:r>
            <a:r>
              <a:rPr lang="en-US" sz="2400" b="1" dirty="0" smtClean="0"/>
              <a:t> </a:t>
            </a:r>
            <a:r>
              <a:rPr lang="en-US" sz="2400" b="1" dirty="0"/>
              <a:t>even remaining lower than </a:t>
            </a:r>
            <a:r>
              <a:rPr lang="en-US" sz="2400" b="1" dirty="0" err="1"/>
              <a:t>preexercise</a:t>
            </a:r>
            <a:r>
              <a:rPr lang="en-US" sz="2400" b="1" dirty="0"/>
              <a:t> levels for </a:t>
            </a:r>
            <a:r>
              <a:rPr lang="en-US" sz="2400" b="1" dirty="0" smtClean="0"/>
              <a:t>several hours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88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4" y="228600"/>
            <a:ext cx="8594725" cy="838200"/>
          </a:xfr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defTabSz="377825"/>
            <a:r>
              <a:rPr lang="en-US" altLang="en-US" sz="4600" i="1">
                <a:solidFill>
                  <a:srgbClr val="FFFF00"/>
                </a:solidFill>
                <a:latin typeface="Comic Sans MS" panose="030F0702030302020204" pitchFamily="66" charset="0"/>
              </a:rPr>
              <a:t>What is a MET?</a:t>
            </a:r>
            <a:endParaRPr lang="en-US" altLang="en-US" sz="4600" i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8458200" cy="4572000"/>
          </a:xfrm>
          <a:noFill/>
          <a:ln/>
        </p:spPr>
        <p:txBody>
          <a:bodyPr vert="horz" lIns="0" tIns="0" rIns="0" bIns="0" rtlCol="0">
            <a:normAutofit/>
          </a:bodyPr>
          <a:lstStyle/>
          <a:p>
            <a:pPr marL="188913" indent="-188913" algn="ctr" defTabSz="377825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r>
              <a:rPr lang="en-US" altLang="en-US" sz="3300">
                <a:solidFill>
                  <a:schemeClr val="tx2"/>
                </a:solidFill>
                <a:latin typeface="Arial" panose="020B0604020202020204" pitchFamily="34" charset="0"/>
              </a:rPr>
              <a:t> Metabolic Equivalent Term </a:t>
            </a:r>
          </a:p>
          <a:p>
            <a:pPr marL="188913" indent="-188913" defTabSz="377825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endParaRPr lang="en-US" altLang="en-US" sz="33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88913" indent="-188913" algn="ctr" defTabSz="377825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r>
              <a:rPr lang="en-US" altLang="en-US" sz="3300">
                <a:solidFill>
                  <a:schemeClr val="tx2"/>
                </a:solidFill>
                <a:latin typeface="Arial" panose="020B0604020202020204" pitchFamily="34" charset="0"/>
              </a:rPr>
              <a:t>1 MET = "Basal" aerobic oxygen consumption to stay alive = 3.5 ml O2 /Kg/min</a:t>
            </a:r>
            <a:br>
              <a:rPr lang="en-US" altLang="en-US" sz="33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en-US" sz="33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88913" indent="-188913" algn="ctr" defTabSz="377825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r>
              <a:rPr lang="en-US" altLang="en-US" sz="3300">
                <a:solidFill>
                  <a:schemeClr val="tx2"/>
                </a:solidFill>
                <a:latin typeface="Arial" panose="020B0604020202020204" pitchFamily="34" charset="0"/>
              </a:rPr>
              <a:t> Actually differs with thyroid status, post exercise, obesity, disease states</a:t>
            </a:r>
          </a:p>
          <a:p>
            <a:pPr marL="188913" indent="-188913" defTabSz="377825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endParaRPr lang="en-US" altLang="en-US" sz="33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88913" indent="-188913" algn="ctr" defTabSz="377825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r>
              <a:rPr lang="en-US" altLang="en-US" sz="3300">
                <a:solidFill>
                  <a:schemeClr val="tx2"/>
                </a:solidFill>
                <a:latin typeface="Arial" panose="020B0604020202020204" pitchFamily="34" charset="0"/>
              </a:rPr>
              <a:t> But by convention just divide ml O2/Kg/min by 3.5 </a:t>
            </a:r>
          </a:p>
        </p:txBody>
      </p:sp>
      <p:pic>
        <p:nvPicPr>
          <p:cNvPr id="14746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836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1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248401"/>
            <a:ext cx="836771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311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7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4" y="403226"/>
            <a:ext cx="8594725" cy="874713"/>
          </a:xfr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defTabSz="377825"/>
            <a:r>
              <a:rPr lang="en-US" altLang="en-US" sz="3800">
                <a:solidFill>
                  <a:srgbClr val="FFFF00"/>
                </a:solidFill>
              </a:rPr>
              <a:t>Key MET Values (part 1)</a:t>
            </a:r>
            <a:endParaRPr lang="en-US" altLang="en-US" sz="380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314" y="1957388"/>
            <a:ext cx="7659687" cy="3287712"/>
          </a:xfrm>
          <a:noFill/>
          <a:ln/>
        </p:spPr>
        <p:txBody>
          <a:bodyPr vert="horz" lIns="0" tIns="0" rIns="0" bIns="0" rtlCol="0">
            <a:normAutofit fontScale="92500" lnSpcReduction="10000"/>
          </a:bodyPr>
          <a:lstStyle/>
          <a:p>
            <a:pPr marL="188913" indent="-188913" defTabSz="377825"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r>
              <a:rPr lang="en-US" altLang="en-US" sz="2900" dirty="0">
                <a:latin typeface="Arial" panose="020B0604020202020204" pitchFamily="34" charset="0"/>
              </a:rPr>
              <a:t> 1 MET = "Basal" = 3.5 ml O2 /Kg/min</a:t>
            </a:r>
            <a:br>
              <a:rPr lang="en-US" altLang="en-US" sz="2900" dirty="0">
                <a:latin typeface="Arial" panose="020B0604020202020204" pitchFamily="34" charset="0"/>
              </a:rPr>
            </a:br>
            <a:endParaRPr lang="en-US" altLang="en-US" sz="2900" dirty="0">
              <a:latin typeface="Arial" panose="020B0604020202020204" pitchFamily="34" charset="0"/>
            </a:endParaRPr>
          </a:p>
          <a:p>
            <a:pPr marL="188913" indent="-188913" defTabSz="377825"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r>
              <a:rPr lang="en-US" altLang="en-US" sz="2900" dirty="0">
                <a:latin typeface="Arial" panose="020B0604020202020204" pitchFamily="34" charset="0"/>
              </a:rPr>
              <a:t> 2 METs = 2 mph on level</a:t>
            </a:r>
            <a:br>
              <a:rPr lang="en-US" altLang="en-US" sz="2900" dirty="0">
                <a:latin typeface="Arial" panose="020B0604020202020204" pitchFamily="34" charset="0"/>
              </a:rPr>
            </a:br>
            <a:endParaRPr lang="en-US" altLang="en-US" sz="2900" dirty="0">
              <a:latin typeface="Arial" panose="020B0604020202020204" pitchFamily="34" charset="0"/>
            </a:endParaRPr>
          </a:p>
          <a:p>
            <a:pPr marL="188913" indent="-188913" defTabSz="377825"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r>
              <a:rPr lang="en-US" altLang="en-US" sz="2900" dirty="0">
                <a:latin typeface="Arial" panose="020B0604020202020204" pitchFamily="34" charset="0"/>
              </a:rPr>
              <a:t> 4 METs = 4 mph on level</a:t>
            </a:r>
            <a:br>
              <a:rPr lang="en-US" altLang="en-US" sz="2900" dirty="0">
                <a:latin typeface="Arial" panose="020B0604020202020204" pitchFamily="34" charset="0"/>
              </a:rPr>
            </a:br>
            <a:endParaRPr lang="en-US" altLang="en-US" sz="2900" dirty="0">
              <a:latin typeface="Arial" panose="020B0604020202020204" pitchFamily="34" charset="0"/>
            </a:endParaRPr>
          </a:p>
          <a:p>
            <a:pPr marL="188913" indent="-188913" defTabSz="377825">
              <a:spcBef>
                <a:spcPct val="0"/>
              </a:spcBef>
              <a:buClr>
                <a:schemeClr val="accent1"/>
              </a:buClr>
              <a:buSzPct val="115000"/>
              <a:buFont typeface="Symbol" panose="05050102010706020507" pitchFamily="18" charset="2"/>
              <a:buChar char="©"/>
            </a:pPr>
            <a:r>
              <a:rPr lang="en-US" altLang="en-US" sz="2900" dirty="0">
                <a:latin typeface="Arial" panose="020B0604020202020204" pitchFamily="34" charset="0"/>
              </a:rPr>
              <a:t> &lt; 5METs = Poor prognosis </a:t>
            </a:r>
          </a:p>
        </p:txBody>
      </p:sp>
      <p:pic>
        <p:nvPicPr>
          <p:cNvPr id="1126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79550"/>
            <a:ext cx="836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1" y="5983288"/>
            <a:ext cx="836771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284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4" y="336551"/>
            <a:ext cx="8594725" cy="1008063"/>
          </a:xfr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defTabSz="377825"/>
            <a:r>
              <a:rPr lang="en-US" altLang="en-US" sz="3800">
                <a:solidFill>
                  <a:srgbClr val="FFFF00"/>
                </a:solidFill>
              </a:rPr>
              <a:t>Key MET Values (part 2)</a:t>
            </a:r>
            <a:endParaRPr lang="en-US" altLang="en-US" sz="380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314" y="1957388"/>
            <a:ext cx="7659687" cy="3598862"/>
          </a:xfrm>
          <a:noFill/>
          <a:ln/>
        </p:spPr>
        <p:txBody>
          <a:bodyPr vert="horz" lIns="0" tIns="0" rIns="0" bIns="0" rtlCol="0">
            <a:normAutofit fontScale="92500" lnSpcReduction="20000"/>
          </a:bodyPr>
          <a:lstStyle/>
          <a:p>
            <a:pPr marL="188913" indent="-188913" defTabSz="377825">
              <a:spcBef>
                <a:spcPct val="0"/>
              </a:spcBef>
              <a:buClr>
                <a:srgbClr val="FF9933"/>
              </a:buClr>
              <a:buSzPct val="46000"/>
              <a:buFont typeface="Monotype Sorts" pitchFamily="2" charset="2"/>
              <a:buChar char="n"/>
            </a:pPr>
            <a:r>
              <a:rPr lang="en-US" altLang="en-US" sz="3000" dirty="0">
                <a:latin typeface="Arial" panose="020B0604020202020204" pitchFamily="34" charset="0"/>
              </a:rPr>
              <a:t> 10 METs = As good a prognosis with medical </a:t>
            </a:r>
            <a:r>
              <a:rPr lang="en-US" altLang="en-US" sz="3000" dirty="0" smtClean="0">
                <a:latin typeface="Arial" panose="020B0604020202020204" pitchFamily="34" charset="0"/>
              </a:rPr>
              <a:t>therapy</a:t>
            </a:r>
            <a:r>
              <a:rPr lang="en-US" altLang="en-US" sz="3000" dirty="0">
                <a:latin typeface="Arial" panose="020B0604020202020204" pitchFamily="34" charset="0"/>
              </a:rPr>
              <a:t/>
            </a:r>
            <a:br>
              <a:rPr lang="en-US" altLang="en-US" sz="3000" dirty="0">
                <a:latin typeface="Arial" panose="020B0604020202020204" pitchFamily="34" charset="0"/>
              </a:rPr>
            </a:br>
            <a:endParaRPr lang="en-US" altLang="en-US" sz="3000" dirty="0">
              <a:latin typeface="Arial" panose="020B0604020202020204" pitchFamily="34" charset="0"/>
            </a:endParaRPr>
          </a:p>
          <a:p>
            <a:pPr marL="188913" indent="-188913" defTabSz="377825">
              <a:spcBef>
                <a:spcPct val="0"/>
              </a:spcBef>
              <a:buClr>
                <a:srgbClr val="FF9933"/>
              </a:buClr>
              <a:buSzPct val="46000"/>
              <a:buFont typeface="Monotype Sorts" pitchFamily="2" charset="2"/>
              <a:buChar char="n"/>
            </a:pPr>
            <a:r>
              <a:rPr lang="en-US" altLang="en-US" sz="3000" dirty="0">
                <a:latin typeface="Arial" panose="020B0604020202020204" pitchFamily="34" charset="0"/>
              </a:rPr>
              <a:t> 13 METs = Excellent prognosis, regardless of other exercise responses</a:t>
            </a:r>
            <a:br>
              <a:rPr lang="en-US" altLang="en-US" sz="3000" dirty="0">
                <a:latin typeface="Arial" panose="020B0604020202020204" pitchFamily="34" charset="0"/>
              </a:rPr>
            </a:br>
            <a:endParaRPr lang="en-US" altLang="en-US" sz="3000" dirty="0">
              <a:latin typeface="Arial" panose="020B0604020202020204" pitchFamily="34" charset="0"/>
            </a:endParaRPr>
          </a:p>
          <a:p>
            <a:pPr marL="188913" indent="-188913" defTabSz="377825">
              <a:spcBef>
                <a:spcPct val="0"/>
              </a:spcBef>
              <a:buClr>
                <a:srgbClr val="FF9933"/>
              </a:buClr>
              <a:buSzPct val="46000"/>
              <a:buFont typeface="Monotype Sorts" pitchFamily="2" charset="2"/>
              <a:buChar char="n"/>
            </a:pPr>
            <a:r>
              <a:rPr lang="en-US" altLang="en-US" sz="3000" dirty="0">
                <a:latin typeface="Arial" panose="020B0604020202020204" pitchFamily="34" charset="0"/>
              </a:rPr>
              <a:t> 16 METs = Aerobic master athlete</a:t>
            </a:r>
            <a:br>
              <a:rPr lang="en-US" altLang="en-US" sz="3000" dirty="0">
                <a:latin typeface="Arial" panose="020B0604020202020204" pitchFamily="34" charset="0"/>
              </a:rPr>
            </a:b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7938"/>
            <a:ext cx="83693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2573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2834</TotalTime>
  <Words>1205</Words>
  <Application>Microsoft Office PowerPoint</Application>
  <PresentationFormat>Widescreen</PresentationFormat>
  <Paragraphs>150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Bookman Old Style</vt:lpstr>
      <vt:lpstr>Calibri</vt:lpstr>
      <vt:lpstr>Comic Sans MS</vt:lpstr>
      <vt:lpstr>Monotype Sorts</vt:lpstr>
      <vt:lpstr>Rockwell</vt:lpstr>
      <vt:lpstr>Symbol</vt:lpstr>
      <vt:lpstr>Damask</vt:lpstr>
      <vt:lpstr>Exersice test</vt:lpstr>
      <vt:lpstr>Purposes of Exercise Testing</vt:lpstr>
      <vt:lpstr>Cardiovascular Responses to Exercise in Normal Subjects</vt:lpstr>
      <vt:lpstr>HR Response</vt:lpstr>
      <vt:lpstr>Types of Exercise</vt:lpstr>
      <vt:lpstr>Arterial Blood Pressure Response</vt:lpstr>
      <vt:lpstr>What is a MET?</vt:lpstr>
      <vt:lpstr>Key MET Values (part 1)</vt:lpstr>
      <vt:lpstr>Key MET Values (part 2)</vt:lpstr>
      <vt:lpstr>Calculation of METs on the Treadmill</vt:lpstr>
      <vt:lpstr>PowerPoint Presentation</vt:lpstr>
      <vt:lpstr>PowerPoint Presentation</vt:lpstr>
      <vt:lpstr>Absolute Contraindications</vt:lpstr>
      <vt:lpstr>Relative Contraindications</vt:lpstr>
      <vt:lpstr>Subject Preparation</vt:lpstr>
      <vt:lpstr>Subject Preparation</vt:lpstr>
      <vt:lpstr>Skin Preparation</vt:lpstr>
      <vt:lpstr>Electrodes and Cables</vt:lpstr>
      <vt:lpstr>Exercise Protocols</vt:lpstr>
      <vt:lpstr>Cycle Ergometer</vt:lpstr>
      <vt:lpstr>Treadmill</vt:lpstr>
      <vt:lpstr>PowerPoint Presentation</vt:lpstr>
      <vt:lpstr>Exercise Test Supervision</vt:lpstr>
      <vt:lpstr>WHEN TERMINATE</vt:lpstr>
      <vt:lpstr>ABSOLOUTE Indications for Termination of Exercise Testing</vt:lpstr>
      <vt:lpstr>Relative Indications</vt:lpstr>
      <vt:lpstr>The Postexercise Period</vt:lpstr>
      <vt:lpstr>Exercise Capacity</vt:lpstr>
      <vt:lpstr>The ECG During Exercise</vt:lpstr>
      <vt:lpstr>Blood Pressure Abnormalities During Exercise and Recovery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Purposes of Exercise Testing</dc:title>
  <dc:creator>MEHRDAD</dc:creator>
  <cp:lastModifiedBy>MEHRDAD</cp:lastModifiedBy>
  <cp:revision>56</cp:revision>
  <dcterms:created xsi:type="dcterms:W3CDTF">2017-05-27T03:11:51Z</dcterms:created>
  <dcterms:modified xsi:type="dcterms:W3CDTF">2017-08-19T22:02:33Z</dcterms:modified>
</cp:coreProperties>
</file>